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6"/>
  </p:notesMasterIdLst>
  <p:handoutMasterIdLst>
    <p:handoutMasterId r:id="rId27"/>
  </p:handoutMasterIdLst>
  <p:sldIdLst>
    <p:sldId id="268" r:id="rId3"/>
    <p:sldId id="258" r:id="rId4"/>
    <p:sldId id="275" r:id="rId5"/>
    <p:sldId id="276" r:id="rId6"/>
    <p:sldId id="269" r:id="rId7"/>
    <p:sldId id="270" r:id="rId8"/>
    <p:sldId id="286" r:id="rId9"/>
    <p:sldId id="287" r:id="rId10"/>
    <p:sldId id="277" r:id="rId11"/>
    <p:sldId id="288" r:id="rId12"/>
    <p:sldId id="289" r:id="rId13"/>
    <p:sldId id="278" r:id="rId14"/>
    <p:sldId id="290" r:id="rId15"/>
    <p:sldId id="291" r:id="rId16"/>
    <p:sldId id="279" r:id="rId17"/>
    <p:sldId id="280" r:id="rId18"/>
    <p:sldId id="281" r:id="rId19"/>
    <p:sldId id="282" r:id="rId20"/>
    <p:sldId id="272" r:id="rId21"/>
    <p:sldId id="273" r:id="rId22"/>
    <p:sldId id="283" r:id="rId23"/>
    <p:sldId id="284" r:id="rId24"/>
    <p:sldId id="28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86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5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CB316B-3320-4C62-B066-BEA6CF98FC9F}" type="doc">
      <dgm:prSet loTypeId="urn:microsoft.com/office/officeart/2005/8/layout/vList2" loCatId="list" qsTypeId="urn:microsoft.com/office/officeart/2005/8/quickstyle/3d4" qsCatId="3D" csTypeId="urn:microsoft.com/office/officeart/2005/8/colors/colorful1#1" csCatId="colorful"/>
      <dgm:spPr/>
      <dgm:t>
        <a:bodyPr/>
        <a:lstStyle/>
        <a:p>
          <a:endParaRPr lang="zh-CN" altLang="en-US"/>
        </a:p>
      </dgm:t>
    </dgm:pt>
    <dgm:pt modelId="{9BB9CCA3-F20B-4BDC-A0C6-E8C3B202EAF4}">
      <dgm:prSet/>
      <dgm:spPr/>
      <dgm:t>
        <a:bodyPr/>
        <a:lstStyle/>
        <a:p>
          <a:pPr rtl="0"/>
          <a:r>
            <a:rPr lang="zh-CN" smtClean="0"/>
            <a:t>什么是痛经</a:t>
          </a:r>
          <a:endParaRPr lang="zh-CN"/>
        </a:p>
      </dgm:t>
    </dgm:pt>
    <dgm:pt modelId="{3CEAF609-C433-4A46-8699-4CAA7227F882}" type="parTrans" cxnId="{D12F295C-3C78-4B90-85BF-1EE744518CA5}">
      <dgm:prSet/>
      <dgm:spPr/>
      <dgm:t>
        <a:bodyPr/>
        <a:lstStyle/>
        <a:p>
          <a:endParaRPr lang="zh-CN" altLang="en-US"/>
        </a:p>
      </dgm:t>
    </dgm:pt>
    <dgm:pt modelId="{8C071C94-BDE2-430F-85D3-8BCF773DFECD}" type="sibTrans" cxnId="{D12F295C-3C78-4B90-85BF-1EE744518CA5}">
      <dgm:prSet/>
      <dgm:spPr/>
      <dgm:t>
        <a:bodyPr/>
        <a:lstStyle/>
        <a:p>
          <a:endParaRPr lang="zh-CN" altLang="en-US"/>
        </a:p>
      </dgm:t>
    </dgm:pt>
    <dgm:pt modelId="{91280E87-1E00-4E25-80B6-50C4D342DC6B}">
      <dgm:prSet/>
      <dgm:spPr/>
      <dgm:t>
        <a:bodyPr/>
        <a:lstStyle/>
        <a:p>
          <a:pPr rtl="0"/>
          <a:r>
            <a:rPr lang="zh-CN" dirty="0" smtClean="0"/>
            <a:t>我们对痛经的认识</a:t>
          </a:r>
          <a:endParaRPr lang="zh-CN" dirty="0"/>
        </a:p>
      </dgm:t>
    </dgm:pt>
    <dgm:pt modelId="{0E68E46A-C82D-400B-8B49-D98650768993}" type="parTrans" cxnId="{32545AB5-A820-428D-921A-BA1ECE8F4319}">
      <dgm:prSet/>
      <dgm:spPr/>
      <dgm:t>
        <a:bodyPr/>
        <a:lstStyle/>
        <a:p>
          <a:endParaRPr lang="zh-CN" altLang="en-US"/>
        </a:p>
      </dgm:t>
    </dgm:pt>
    <dgm:pt modelId="{F60271A9-937E-4CE6-994F-2DA05B68B283}" type="sibTrans" cxnId="{32545AB5-A820-428D-921A-BA1ECE8F4319}">
      <dgm:prSet/>
      <dgm:spPr/>
      <dgm:t>
        <a:bodyPr/>
        <a:lstStyle/>
        <a:p>
          <a:endParaRPr lang="zh-CN" altLang="en-US"/>
        </a:p>
      </dgm:t>
    </dgm:pt>
    <dgm:pt modelId="{AED5AA06-B0D7-413E-99C7-D806E68520AA}">
      <dgm:prSet/>
      <dgm:spPr/>
      <dgm:t>
        <a:bodyPr/>
        <a:lstStyle/>
        <a:p>
          <a:pPr rtl="0"/>
          <a:r>
            <a:rPr lang="zh-CN" smtClean="0"/>
            <a:t>分型论治说“对药”</a:t>
          </a:r>
          <a:endParaRPr lang="zh-CN"/>
        </a:p>
      </dgm:t>
    </dgm:pt>
    <dgm:pt modelId="{EC77EB6C-9F05-4F60-A0FE-EB4EAB0C5CE2}" type="parTrans" cxnId="{9B2F04E4-B806-44AB-8015-07A839115C28}">
      <dgm:prSet/>
      <dgm:spPr/>
      <dgm:t>
        <a:bodyPr/>
        <a:lstStyle/>
        <a:p>
          <a:endParaRPr lang="zh-CN" altLang="en-US"/>
        </a:p>
      </dgm:t>
    </dgm:pt>
    <dgm:pt modelId="{EA9A3CEC-D03A-479D-BE6D-1C7D66CC19B6}" type="sibTrans" cxnId="{9B2F04E4-B806-44AB-8015-07A839115C28}">
      <dgm:prSet/>
      <dgm:spPr/>
      <dgm:t>
        <a:bodyPr/>
        <a:lstStyle/>
        <a:p>
          <a:endParaRPr lang="zh-CN" altLang="en-US"/>
        </a:p>
      </dgm:t>
    </dgm:pt>
    <dgm:pt modelId="{C393A890-F75B-4F29-A33B-E5219EB17114}">
      <dgm:prSet/>
      <dgm:spPr/>
      <dgm:t>
        <a:bodyPr/>
        <a:lstStyle/>
        <a:p>
          <a:pPr rtl="0"/>
          <a:r>
            <a:rPr lang="zh-CN" smtClean="0"/>
            <a:t>同步行针刺“对穴”</a:t>
          </a:r>
          <a:endParaRPr lang="zh-CN"/>
        </a:p>
      </dgm:t>
    </dgm:pt>
    <dgm:pt modelId="{F6810FA9-08BC-4B7E-AB01-15CAC560B2AE}" type="parTrans" cxnId="{847FEB8E-1E3F-4EB8-993C-E6E0F5404C5F}">
      <dgm:prSet/>
      <dgm:spPr/>
      <dgm:t>
        <a:bodyPr/>
        <a:lstStyle/>
        <a:p>
          <a:endParaRPr lang="zh-CN" altLang="en-US"/>
        </a:p>
      </dgm:t>
    </dgm:pt>
    <dgm:pt modelId="{EE28430C-66CB-4999-88BE-9B9DD2307210}" type="sibTrans" cxnId="{847FEB8E-1E3F-4EB8-993C-E6E0F5404C5F}">
      <dgm:prSet/>
      <dgm:spPr/>
      <dgm:t>
        <a:bodyPr/>
        <a:lstStyle/>
        <a:p>
          <a:endParaRPr lang="zh-CN" altLang="en-US"/>
        </a:p>
      </dgm:t>
    </dgm:pt>
    <dgm:pt modelId="{287B7AB2-9522-4760-81E3-7BA954B0F3D7}" type="pres">
      <dgm:prSet presAssocID="{3ECB316B-3320-4C62-B066-BEA6CF98FC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368B62-CE15-4514-81DB-1BF6D3E96356}" type="pres">
      <dgm:prSet presAssocID="{9BB9CCA3-F20B-4BDC-A0C6-E8C3B202EAF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5E3DD7-CA9E-4010-BB67-B37128E4CD7E}" type="pres">
      <dgm:prSet presAssocID="{8C071C94-BDE2-430F-85D3-8BCF773DFECD}" presName="spacer" presStyleCnt="0"/>
      <dgm:spPr/>
    </dgm:pt>
    <dgm:pt modelId="{8BB61351-BC02-402F-AFCB-0595386EE10A}" type="pres">
      <dgm:prSet presAssocID="{91280E87-1E00-4E25-80B6-50C4D342DC6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FB812A-AB5C-4291-87FA-E69C7473E423}" type="pres">
      <dgm:prSet presAssocID="{F60271A9-937E-4CE6-994F-2DA05B68B283}" presName="spacer" presStyleCnt="0"/>
      <dgm:spPr/>
    </dgm:pt>
    <dgm:pt modelId="{FAD5ED69-B4ED-4AF9-ABCC-47BEC7365739}" type="pres">
      <dgm:prSet presAssocID="{AED5AA06-B0D7-413E-99C7-D806E68520A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AFEC98-0801-45CE-9797-7A71463087F3}" type="pres">
      <dgm:prSet presAssocID="{EA9A3CEC-D03A-479D-BE6D-1C7D66CC19B6}" presName="spacer" presStyleCnt="0"/>
      <dgm:spPr/>
    </dgm:pt>
    <dgm:pt modelId="{2015CCE2-A9BE-44A3-90E1-5EF74940184D}" type="pres">
      <dgm:prSet presAssocID="{C393A890-F75B-4F29-A33B-E5219EB1711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2F295C-3C78-4B90-85BF-1EE744518CA5}" srcId="{3ECB316B-3320-4C62-B066-BEA6CF98FC9F}" destId="{9BB9CCA3-F20B-4BDC-A0C6-E8C3B202EAF4}" srcOrd="0" destOrd="0" parTransId="{3CEAF609-C433-4A46-8699-4CAA7227F882}" sibTransId="{8C071C94-BDE2-430F-85D3-8BCF773DFECD}"/>
    <dgm:cxn modelId="{32545AB5-A820-428D-921A-BA1ECE8F4319}" srcId="{3ECB316B-3320-4C62-B066-BEA6CF98FC9F}" destId="{91280E87-1E00-4E25-80B6-50C4D342DC6B}" srcOrd="1" destOrd="0" parTransId="{0E68E46A-C82D-400B-8B49-D98650768993}" sibTransId="{F60271A9-937E-4CE6-994F-2DA05B68B283}"/>
    <dgm:cxn modelId="{817187E6-F3F7-4C89-9922-4CD04A5DE504}" type="presOf" srcId="{91280E87-1E00-4E25-80B6-50C4D342DC6B}" destId="{8BB61351-BC02-402F-AFCB-0595386EE10A}" srcOrd="0" destOrd="0" presId="urn:microsoft.com/office/officeart/2005/8/layout/vList2"/>
    <dgm:cxn modelId="{5E306E59-0BDC-4AF9-9A75-25BB4FE1109A}" type="presOf" srcId="{C393A890-F75B-4F29-A33B-E5219EB17114}" destId="{2015CCE2-A9BE-44A3-90E1-5EF74940184D}" srcOrd="0" destOrd="0" presId="urn:microsoft.com/office/officeart/2005/8/layout/vList2"/>
    <dgm:cxn modelId="{847FEB8E-1E3F-4EB8-993C-E6E0F5404C5F}" srcId="{3ECB316B-3320-4C62-B066-BEA6CF98FC9F}" destId="{C393A890-F75B-4F29-A33B-E5219EB17114}" srcOrd="3" destOrd="0" parTransId="{F6810FA9-08BC-4B7E-AB01-15CAC560B2AE}" sibTransId="{EE28430C-66CB-4999-88BE-9B9DD2307210}"/>
    <dgm:cxn modelId="{9BC5A86D-013D-4D2B-91CD-B3EAC65A45A8}" type="presOf" srcId="{AED5AA06-B0D7-413E-99C7-D806E68520AA}" destId="{FAD5ED69-B4ED-4AF9-ABCC-47BEC7365739}" srcOrd="0" destOrd="0" presId="urn:microsoft.com/office/officeart/2005/8/layout/vList2"/>
    <dgm:cxn modelId="{93A195E1-6CFD-4B0F-990E-CE841EBF2F47}" type="presOf" srcId="{3ECB316B-3320-4C62-B066-BEA6CF98FC9F}" destId="{287B7AB2-9522-4760-81E3-7BA954B0F3D7}" srcOrd="0" destOrd="0" presId="urn:microsoft.com/office/officeart/2005/8/layout/vList2"/>
    <dgm:cxn modelId="{9B2F04E4-B806-44AB-8015-07A839115C28}" srcId="{3ECB316B-3320-4C62-B066-BEA6CF98FC9F}" destId="{AED5AA06-B0D7-413E-99C7-D806E68520AA}" srcOrd="2" destOrd="0" parTransId="{EC77EB6C-9F05-4F60-A0FE-EB4EAB0C5CE2}" sibTransId="{EA9A3CEC-D03A-479D-BE6D-1C7D66CC19B6}"/>
    <dgm:cxn modelId="{8FBF077C-1A06-4620-AF8A-8B02F413E04D}" type="presOf" srcId="{9BB9CCA3-F20B-4BDC-A0C6-E8C3B202EAF4}" destId="{6D368B62-CE15-4514-81DB-1BF6D3E96356}" srcOrd="0" destOrd="0" presId="urn:microsoft.com/office/officeart/2005/8/layout/vList2"/>
    <dgm:cxn modelId="{858DAEE5-9D81-4248-AA24-C9780EBF4000}" type="presParOf" srcId="{287B7AB2-9522-4760-81E3-7BA954B0F3D7}" destId="{6D368B62-CE15-4514-81DB-1BF6D3E96356}" srcOrd="0" destOrd="0" presId="urn:microsoft.com/office/officeart/2005/8/layout/vList2"/>
    <dgm:cxn modelId="{F5ED355A-1B7A-4085-8528-7BB4AD04768F}" type="presParOf" srcId="{287B7AB2-9522-4760-81E3-7BA954B0F3D7}" destId="{D15E3DD7-CA9E-4010-BB67-B37128E4CD7E}" srcOrd="1" destOrd="0" presId="urn:microsoft.com/office/officeart/2005/8/layout/vList2"/>
    <dgm:cxn modelId="{5C2823AD-654E-49B2-9639-31E92AD376EF}" type="presParOf" srcId="{287B7AB2-9522-4760-81E3-7BA954B0F3D7}" destId="{8BB61351-BC02-402F-AFCB-0595386EE10A}" srcOrd="2" destOrd="0" presId="urn:microsoft.com/office/officeart/2005/8/layout/vList2"/>
    <dgm:cxn modelId="{B97C915D-8586-4D84-98E8-5656C46416C4}" type="presParOf" srcId="{287B7AB2-9522-4760-81E3-7BA954B0F3D7}" destId="{68FB812A-AB5C-4291-87FA-E69C7473E423}" srcOrd="3" destOrd="0" presId="urn:microsoft.com/office/officeart/2005/8/layout/vList2"/>
    <dgm:cxn modelId="{BFA0FD28-D290-422C-A350-ECB62EEB85B8}" type="presParOf" srcId="{287B7AB2-9522-4760-81E3-7BA954B0F3D7}" destId="{FAD5ED69-B4ED-4AF9-ABCC-47BEC7365739}" srcOrd="4" destOrd="0" presId="urn:microsoft.com/office/officeart/2005/8/layout/vList2"/>
    <dgm:cxn modelId="{F86844B8-52D3-40E9-A7D5-BD097C0AAE1F}" type="presParOf" srcId="{287B7AB2-9522-4760-81E3-7BA954B0F3D7}" destId="{03AFEC98-0801-45CE-9797-7A71463087F3}" srcOrd="5" destOrd="0" presId="urn:microsoft.com/office/officeart/2005/8/layout/vList2"/>
    <dgm:cxn modelId="{3E1F8782-F39D-4191-B112-6206B28881B4}" type="presParOf" srcId="{287B7AB2-9522-4760-81E3-7BA954B0F3D7}" destId="{2015CCE2-A9BE-44A3-90E1-5EF74940184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368B62-CE15-4514-81DB-1BF6D3E96356}">
      <dsp:nvSpPr>
        <dsp:cNvPr id="0" name=""/>
        <dsp:cNvSpPr/>
      </dsp:nvSpPr>
      <dsp:spPr>
        <a:xfrm>
          <a:off x="0" y="3029"/>
          <a:ext cx="5528733" cy="98104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smtClean="0"/>
            <a:t>什么是痛经</a:t>
          </a:r>
          <a:endParaRPr lang="zh-CN" sz="3900" kern="1200"/>
        </a:p>
      </dsp:txBody>
      <dsp:txXfrm>
        <a:off x="47891" y="50920"/>
        <a:ext cx="5432951" cy="885263"/>
      </dsp:txXfrm>
    </dsp:sp>
    <dsp:sp modelId="{8BB61351-BC02-402F-AFCB-0595386EE10A}">
      <dsp:nvSpPr>
        <dsp:cNvPr id="0" name=""/>
        <dsp:cNvSpPr/>
      </dsp:nvSpPr>
      <dsp:spPr>
        <a:xfrm>
          <a:off x="0" y="1096394"/>
          <a:ext cx="5528733" cy="9810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dirty="0" smtClean="0"/>
            <a:t>我们对痛经的认识</a:t>
          </a:r>
          <a:endParaRPr lang="zh-CN" sz="3900" kern="1200" dirty="0"/>
        </a:p>
      </dsp:txBody>
      <dsp:txXfrm>
        <a:off x="47891" y="1144285"/>
        <a:ext cx="5432951" cy="885263"/>
      </dsp:txXfrm>
    </dsp:sp>
    <dsp:sp modelId="{FAD5ED69-B4ED-4AF9-ABCC-47BEC7365739}">
      <dsp:nvSpPr>
        <dsp:cNvPr id="0" name=""/>
        <dsp:cNvSpPr/>
      </dsp:nvSpPr>
      <dsp:spPr>
        <a:xfrm>
          <a:off x="0" y="2189759"/>
          <a:ext cx="5528733" cy="98104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smtClean="0"/>
            <a:t>分型论治说“对药”</a:t>
          </a:r>
          <a:endParaRPr lang="zh-CN" sz="3900" kern="1200"/>
        </a:p>
      </dsp:txBody>
      <dsp:txXfrm>
        <a:off x="47891" y="2237650"/>
        <a:ext cx="5432951" cy="885263"/>
      </dsp:txXfrm>
    </dsp:sp>
    <dsp:sp modelId="{2015CCE2-A9BE-44A3-90E1-5EF74940184D}">
      <dsp:nvSpPr>
        <dsp:cNvPr id="0" name=""/>
        <dsp:cNvSpPr/>
      </dsp:nvSpPr>
      <dsp:spPr>
        <a:xfrm>
          <a:off x="0" y="3283125"/>
          <a:ext cx="5528733" cy="9810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smtClean="0"/>
            <a:t>同步行针刺“对穴”</a:t>
          </a:r>
          <a:endParaRPr lang="zh-CN" sz="3900" kern="1200"/>
        </a:p>
      </dsp:txBody>
      <dsp:txXfrm>
        <a:off x="47891" y="3331016"/>
        <a:ext cx="5432951" cy="8852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E6F93605-0C0C-4258-9724-5F2F9BB3BC90}" type="datetimeFigureOut">
              <a:rPr lang="en-US" altLang="zh-CN" smtClean="0">
                <a:ea typeface="Microsoft YaHei UI" panose="020B0503020204020204" pitchFamily="34" charset="-122"/>
              </a:rPr>
              <a:pPr/>
              <a:t>12/17/2015</a:t>
            </a:fld>
            <a:endParaRPr lang="zh-CN"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>
              <a:ea typeface="Microsoft YaHei UI" panose="020B0503020204020204" pitchFamily="34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663FFE7F-C917-439A-8026-3D301EB5CC28}" type="slidenum">
              <a:rPr lang="zh-CN" smtClean="0">
                <a:ea typeface="Microsoft YaHei UI" panose="020B0503020204020204" pitchFamily="34" charset="-122"/>
              </a:rPr>
              <a:pPr/>
              <a:t>‹#›</a:t>
            </a:fld>
            <a:endParaRPr lang="zh-CN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799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28F31B3D-E4E3-4A80-AB70-C5564C267266}" type="datetimeFigureOut">
              <a:rPr lang="en-US" altLang="zh-CN" smtClean="0"/>
              <a:pPr/>
              <a:t>12/17/2015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4EC0B30D-C07A-425B-A90C-BA7BEB19107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23190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 latinLnBrk="0">
              <a:lnSpc>
                <a:spcPct val="80000"/>
              </a:lnSpc>
              <a:defRPr lang="zh-CN"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 latinLnBrk="0">
              <a:buNone/>
              <a:defRPr lang="zh-CN" sz="2000"/>
            </a:lvl2pPr>
            <a:lvl3pPr marL="914400" indent="0" algn="ctr" latinLnBrk="0">
              <a:buNone/>
              <a:defRPr lang="zh-CN" sz="1800"/>
            </a:lvl3pPr>
            <a:lvl4pPr marL="1371600" indent="0" algn="ctr" latinLnBrk="0">
              <a:buNone/>
              <a:defRPr lang="zh-CN" sz="1600"/>
            </a:lvl4pPr>
            <a:lvl5pPr marL="1828800" indent="0" algn="ctr" latinLnBrk="0">
              <a:buNone/>
              <a:defRPr lang="zh-CN" sz="1600"/>
            </a:lvl5pPr>
            <a:lvl6pPr marL="2286000" indent="0" algn="ctr" latinLnBrk="0">
              <a:buNone/>
              <a:defRPr lang="zh-CN" sz="1600"/>
            </a:lvl6pPr>
            <a:lvl7pPr marL="2743200" indent="0" algn="ctr" latinLnBrk="0">
              <a:buNone/>
              <a:defRPr lang="zh-CN" sz="1600"/>
            </a:lvl7pPr>
            <a:lvl8pPr marL="3200400" indent="0" algn="ctr" latinLnBrk="0">
              <a:buNone/>
              <a:defRPr lang="zh-CN" sz="1600"/>
            </a:lvl8pPr>
            <a:lvl9pPr marL="3657600" indent="0" algn="ctr" latinLnBrk="0">
              <a:buNone/>
              <a:defRPr lang="zh-CN"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79886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47715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5246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11244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 latinLnBrk="0">
              <a:defRPr lang="zh-CN"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 latinLnBrk="0">
              <a:spcBef>
                <a:spcPts val="0"/>
              </a:spcBef>
              <a:buNone/>
              <a:defRPr lang="zh-CN" sz="2400"/>
            </a:lvl1pPr>
            <a:lvl2pPr marL="457200" indent="0" latinLnBrk="0">
              <a:buNone/>
              <a:defRPr lang="zh-CN" sz="2000"/>
            </a:lvl2pPr>
            <a:lvl3pPr marL="914400" indent="0" latinLnBrk="0">
              <a:buNone/>
              <a:defRPr lang="zh-CN" sz="1800"/>
            </a:lvl3pPr>
            <a:lvl4pPr marL="1371600" indent="0" latinLnBrk="0">
              <a:buNone/>
              <a:defRPr lang="zh-CN" sz="1600"/>
            </a:lvl4pPr>
            <a:lvl5pPr marL="1828800" indent="0" latinLnBrk="0">
              <a:buNone/>
              <a:defRPr lang="zh-CN" sz="1600"/>
            </a:lvl5pPr>
            <a:lvl6pPr marL="2286000" indent="0" latinLnBrk="0">
              <a:buNone/>
              <a:defRPr lang="zh-CN" sz="1600"/>
            </a:lvl6pPr>
            <a:lvl7pPr marL="2743200" indent="0" latinLnBrk="0">
              <a:buNone/>
              <a:defRPr lang="zh-CN" sz="1600"/>
            </a:lvl7pPr>
            <a:lvl8pPr marL="3200400" indent="0" latinLnBrk="0">
              <a:buNone/>
              <a:defRPr lang="zh-CN" sz="1600"/>
            </a:lvl8pPr>
            <a:lvl9pPr marL="3657600" indent="0" latinLnBrk="0">
              <a:buNone/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506778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04456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39790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23897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14681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 latinLnBrk="0">
              <a:defRPr lang="zh-CN"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2000"/>
            </a:lvl6pPr>
            <a:lvl7pPr latinLnBrk="0">
              <a:defRPr lang="zh-CN" sz="2000"/>
            </a:lvl7pPr>
            <a:lvl8pPr latinLnBrk="0">
              <a:defRPr lang="zh-CN" sz="2000"/>
            </a:lvl8pPr>
            <a:lvl9pPr latinLnBrk="0">
              <a:defRPr lang="zh-CN"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/>
              <a:pPr/>
              <a:t>2015/12/2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66737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 latinLnBrk="0">
              <a:defRPr lang="zh-CN"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97724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8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fld id="{37CC0096-1860-4642-9CD2-0079EA5E7CD1}" type="datetimeFigureOut">
              <a:rPr lang="en-US" altLang="zh-CN" smtClean="0"/>
              <a:pPr/>
              <a:t>12/17/2015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8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8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fld id="{E31375A4-56A4-47D6-9801-1991572033F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600" kern="1200">
          <a:solidFill>
            <a:schemeClr val="accent1">
              <a:lumMod val="75000"/>
            </a:schemeClr>
          </a:solidFill>
          <a:latin typeface="+mj-lt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lang="zh-CN" sz="24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lang="zh-CN" sz="18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6799" y="1061958"/>
            <a:ext cx="9279467" cy="1464906"/>
          </a:xfrm>
        </p:spPr>
        <p:txBody>
          <a:bodyPr/>
          <a:lstStyle/>
          <a:p>
            <a:r>
              <a:rPr lang="en-US" altLang="zh-CN" dirty="0" smtClean="0"/>
              <a:t>“</a:t>
            </a:r>
            <a:r>
              <a:rPr lang="zh-CN" altLang="en-US" dirty="0" smtClean="0"/>
              <a:t>对药</a:t>
            </a:r>
            <a:r>
              <a:rPr lang="en-US" altLang="zh-CN" dirty="0" smtClean="0"/>
              <a:t>”</a:t>
            </a:r>
            <a:r>
              <a:rPr lang="zh-CN" altLang="en-US" dirty="0" smtClean="0"/>
              <a:t>“对穴”在痛经中的临床应用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4801" y="3098653"/>
            <a:ext cx="8686800" cy="440405"/>
          </a:xfrm>
        </p:spPr>
        <p:txBody>
          <a:bodyPr/>
          <a:lstStyle/>
          <a:p>
            <a:pPr algn="r"/>
            <a:r>
              <a:rPr lang="en-US" altLang="zh-CN" dirty="0" smtClean="0"/>
              <a:t>——</a:t>
            </a:r>
            <a:r>
              <a:rPr lang="zh-CN" altLang="en-US" dirty="0" smtClean="0"/>
              <a:t>国医大师吕景山教授学术思想应用体会</a:t>
            </a:r>
            <a:endParaRPr 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1083733" y="4665133"/>
            <a:ext cx="9000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a typeface="Microsoft YaHei UI" panose="020B0503020204020204" pitchFamily="34" charset="-122"/>
              </a:rPr>
              <a:t>主讲人：吕玉娥</a:t>
            </a:r>
          </a:p>
        </p:txBody>
      </p:sp>
    </p:spTree>
    <p:extLst>
      <p:ext uri="{BB962C8B-B14F-4D97-AF65-F5344CB8AC3E}">
        <p14:creationId xmlns:p14="http://schemas.microsoft.com/office/powerpoint/2010/main" xmlns="" val="237011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蒲黄</a:t>
            </a:r>
            <a:r>
              <a:rPr lang="en-US" altLang="zh-CN" dirty="0"/>
              <a:t>——</a:t>
            </a:r>
            <a:r>
              <a:rPr lang="zh-CN" altLang="en-US" dirty="0"/>
              <a:t>五灵脂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蒲黄辛香行散，性凉而利，专入血分，功善凉血止血，活血消瘀；五灵脂气味俱厚，专走血分，功专活血行瘀，行气止痛。二药伍用，通利血脉、活血散瘀、消肿止痛的力量增强</a:t>
            </a: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。五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灵脂、蒲黄伍用，名曰失笑散，出自《太平惠民和剂局方》。治男女老少心痛、腹痛、少腹痛、小肠疝气，诸药不效者。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施老经验，治妇科疾病，多伍以当归、川芎，香附、艾叶；治胃寒而痛，与干姜炭、高良姜伍用；治心绞痛，与紫丹参、三七、葛根、降香参合。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idx="1"/>
          </p:nvPr>
        </p:nvSpPr>
        <p:spPr>
          <a:xfrm>
            <a:off x="6392349" y="833011"/>
            <a:ext cx="4800600" cy="737121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zh-CN" dirty="0"/>
              <a:t>乳香——没药</a:t>
            </a:r>
          </a:p>
        </p:txBody>
      </p:sp>
      <p:sp>
        <p:nvSpPr>
          <p:cNvPr id="8" name="内容占位符 3"/>
          <p:cNvSpPr>
            <a:spLocks noGrp="1"/>
          </p:cNvSpPr>
          <p:nvPr>
            <p:ph sz="half" idx="2"/>
          </p:nvPr>
        </p:nvSpPr>
        <p:spPr>
          <a:xfrm>
            <a:off x="6392349" y="1570133"/>
            <a:ext cx="4800600" cy="51100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乳香辛温香润，能于血中行气，舒筋活络，消肿止痛。没药苦涩力强，功擅活血散瘀，消肿止痛。乳香以行气活血为主，没药以活血散瘀为要。二药参合，气血兼固，取效尤捷，共奏宣通脏腑、流通经络、活血祛瘀、消肿止痛、敛疮生肌之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155840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zh-CN" dirty="0" smtClean="0"/>
              <a:t>三棱</a:t>
            </a:r>
            <a:r>
              <a:rPr lang="zh-CN" altLang="zh-CN" dirty="0"/>
              <a:t>——</a:t>
            </a:r>
            <a:r>
              <a:rPr lang="zh-CN" altLang="zh-CN" dirty="0" smtClean="0"/>
              <a:t>莪术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三棱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苦平辛散，入肝脾血分，为血中气药，长于破血中之气，以破血通经；莪术苦辛温香，入肝脾气分，为气中血药，善破气中之血，以破气消积。二药伍用，气血双施，活血化瘀、行气止痛、化积消块力彰。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3351" y="3428999"/>
            <a:ext cx="2956982" cy="2956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3350" y="589493"/>
            <a:ext cx="2956983" cy="2779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146820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经前痛和经间痛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寒</a:t>
            </a:r>
            <a:r>
              <a:rPr lang="zh-CN" altLang="en-US" b="1" dirty="0"/>
              <a:t>凝</a:t>
            </a:r>
            <a:r>
              <a:rPr lang="zh-CN" altLang="en-US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临床</a:t>
            </a:r>
            <a:r>
              <a:rPr lang="zh-CN" altLang="en-US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多见于青年妇女，由于经期冒雨涉水或过食生冷，寒湿之邪客于胞脉，因“血得温则行，遇寒则凝”，以致寒凝血滞，胞脉不畅，不通则痛。证见少腹冷痛，月经后期，经量不多，遇寒加重，得温则舒。痛甚则手足冰冷，汗出，恶心呕吐，大便稀溏。舌淡黯，脉沉紧。</a:t>
            </a:r>
          </a:p>
          <a:p>
            <a:pPr>
              <a:lnSpc>
                <a:spcPct val="100000"/>
              </a:lnSpc>
            </a:pPr>
            <a:r>
              <a:rPr lang="zh-CN" altLang="en-US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治宜温经散寒，祛瘀止痛</a:t>
            </a:r>
            <a:r>
              <a:rPr lang="zh-CN" altLang="en-US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sz="18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00000"/>
              </a:lnSpc>
            </a:pPr>
            <a:r>
              <a:rPr altLang="en-US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方用艾附四物汤化裁。</a:t>
            </a:r>
            <a:endParaRPr lang="zh-CN" altLang="en-US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艾叶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香附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当归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川芎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当归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熟地</a:t>
            </a:r>
          </a:p>
        </p:txBody>
      </p:sp>
    </p:spTree>
    <p:extLst>
      <p:ext uri="{BB962C8B-B14F-4D97-AF65-F5344CB8AC3E}">
        <p14:creationId xmlns:p14="http://schemas.microsoft.com/office/powerpoint/2010/main" xmlns="" val="289514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艾叶</a:t>
            </a:r>
            <a:r>
              <a:rPr lang="en-US" altLang="zh-CN" dirty="0" smtClean="0"/>
              <a:t>——</a:t>
            </a:r>
            <a:r>
              <a:rPr lang="zh-CN" altLang="en-US" dirty="0"/>
              <a:t>香附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艾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叶温经止血，暖宫散寒止痛；香附开郁调经，行气止痛。艾叶除沉寒痼冷为主，香附开郁散气为要。二药参合，温开并举，调经散寒、理血利气、通经止痛的力量增强。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艾叶、香附伍用，出自《寿世保元》艾附暖宫丸。治子宫虚寒不孕，月经不调，肚腹时痛，胸膈胀闷，肢怠食减，腰酸带下等。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艾叶、香附与四物汤参合，用于治疗妇女下焦虚寒，宫寒宫冷，少腹冷痛，经前为甚，或宫寒不孕等均有良效。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idx="1"/>
          </p:nvPr>
        </p:nvSpPr>
        <p:spPr>
          <a:xfrm>
            <a:off x="6392349" y="833011"/>
            <a:ext cx="4800600" cy="737121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dirty="0" smtClean="0"/>
              <a:t>当归</a:t>
            </a:r>
            <a:r>
              <a:rPr lang="zh-CN" altLang="zh-CN" dirty="0" smtClean="0"/>
              <a:t>——</a:t>
            </a:r>
            <a:r>
              <a:rPr lang="zh-CN" altLang="en-US" dirty="0" smtClean="0"/>
              <a:t>川芎</a:t>
            </a:r>
            <a:endParaRPr lang="zh-CN" altLang="zh-CN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2"/>
          </p:nvPr>
        </p:nvSpPr>
        <p:spPr>
          <a:xfrm>
            <a:off x="6392349" y="1570133"/>
            <a:ext cx="4800600" cy="51100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当归性柔而润，补血调经，活血止痛，祛瘀消肿，润燥滑肠；川芎辛温香窜，行气活血，祛风止痛。当归以养血为主，川芎以行气为要。二药伍用，互制其短而展其长，气血兼顾，养血调经、行气活血、散瘀止痛之力增强。</a:t>
            </a:r>
          </a:p>
        </p:txBody>
      </p:sp>
    </p:spTree>
    <p:extLst>
      <p:ext uri="{BB962C8B-B14F-4D97-AF65-F5344CB8AC3E}">
        <p14:creationId xmlns:p14="http://schemas.microsoft.com/office/powerpoint/2010/main" xmlns="" val="332373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/>
              <a:t>白芍</a:t>
            </a:r>
            <a:r>
              <a:rPr lang="en-US" altLang="zh-CN" dirty="0" smtClean="0"/>
              <a:t>——</a:t>
            </a:r>
            <a:r>
              <a:rPr lang="zh-CN" altLang="en-US" dirty="0"/>
              <a:t>当归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酸敛，补血敛阴，守而不走；当归香散，补血行血，走而不守。二药伍用，一散一收，一走一守，相互制约，相互为用，以收补血而不滞血，行血而不耗血，养血补血，柔肝和血止痛之力。善治心肝血虚，血脉不和，心悸、心痛诸证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idx="1"/>
          </p:nvPr>
        </p:nvSpPr>
        <p:spPr>
          <a:xfrm>
            <a:off x="6392349" y="833011"/>
            <a:ext cx="4800600" cy="737121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dirty="0" smtClean="0"/>
              <a:t>白芍</a:t>
            </a:r>
            <a:r>
              <a:rPr lang="zh-CN" altLang="zh-CN" dirty="0" smtClean="0"/>
              <a:t>——</a:t>
            </a:r>
            <a:r>
              <a:rPr lang="zh-CN" altLang="en-US" dirty="0" smtClean="0"/>
              <a:t>熟地</a:t>
            </a:r>
            <a:endParaRPr lang="zh-CN" altLang="zh-CN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2"/>
          </p:nvPr>
        </p:nvSpPr>
        <p:spPr>
          <a:xfrm>
            <a:off x="6392349" y="1570133"/>
            <a:ext cx="4800600" cy="511006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白芍酸寒，入肝养血补血；熟地滋腻，补肾填精养血。二药参合，一肝一肾，肝藏血、肾藏精；肝肾同源，相互依赖，相互促进，滋肾养肝，养血补血之力益彰。</a:t>
            </a:r>
          </a:p>
          <a:p>
            <a:pPr>
              <a:lnSpc>
                <a:spcPct val="250000"/>
              </a:lnSpc>
            </a:pPr>
            <a:endParaRPr lang="zh-CN" altLang="zh-CN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347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经前痛和经间痛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瘀</a:t>
            </a:r>
            <a:r>
              <a:rPr lang="zh-CN" altLang="en-US" b="1" dirty="0"/>
              <a:t>热</a:t>
            </a:r>
            <a:r>
              <a:rPr lang="zh-CN" altLang="en-US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肝</a:t>
            </a: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郁化火或湿热内蕴，灼伤血液，使血粘稠而血行不畅，多见于盆腔有炎症者。证见少腹刺痛，灼热感，经期提前，经量或多或少，伴紫黑血块。平素白带量多粘稠，腥臭味，腰痛，口干便秘，舌红苔黄腻，脉滑数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治宜清热化瘀，调经止痛</a:t>
            </a: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方用桃红四物汤化裁。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方用桃红四物汤化裁。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桃仁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红花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桃全破血行瘀，润燥滑肠；红花活血通经，去瘀止痛。桃仁破瘀力强，红花行血力胜。二药伍用，相互促进，活血通经、去瘀生新、消肿止痛的力量增强。</a:t>
            </a:r>
          </a:p>
        </p:txBody>
      </p:sp>
    </p:spTree>
    <p:extLst>
      <p:ext uri="{BB962C8B-B14F-4D97-AF65-F5344CB8AC3E}">
        <p14:creationId xmlns:p14="http://schemas.microsoft.com/office/powerpoint/2010/main" xmlns="" val="126883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经后痛（空痛）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b="1" dirty="0" smtClean="0"/>
              <a:t>气血</a:t>
            </a:r>
            <a:r>
              <a:rPr lang="zh-CN" altLang="zh-CN" b="1" dirty="0"/>
              <a:t>两虚</a:t>
            </a:r>
            <a:r>
              <a:rPr lang="zh-CN" altLang="zh-CN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由于</a:t>
            </a:r>
            <a:r>
              <a:rPr lang="zh-CN" altLang="zh-CN" sz="2000" dirty="0">
                <a:latin typeface="方正舒体" panose="02010601030101010101" pitchFamily="2" charset="-122"/>
                <a:ea typeface="方正舒体" panose="02010601030101010101" pitchFamily="2" charset="-122"/>
              </a:rPr>
              <a:t>久病多产，月经过多，气血耗损，冲任不足而证见下腹空痛，或绵绵作痛，伴头晕乏力，心慌气短，月经色淡量少，质稀，舌淡胖，脉细弱。</a:t>
            </a:r>
          </a:p>
          <a:p>
            <a:pPr>
              <a:lnSpc>
                <a:spcPct val="110000"/>
              </a:lnSpc>
            </a:pPr>
            <a:r>
              <a:rPr lang="zh-CN" altLang="zh-CN" sz="2000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治宜益气养血，调经止痛</a:t>
            </a:r>
            <a:r>
              <a:rPr lang="zh-CN" altLang="zh-CN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sz="20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10000"/>
              </a:lnSpc>
            </a:pPr>
            <a:r>
              <a:rPr altLang="en-US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方用圣愈汤化裁。</a:t>
            </a:r>
            <a:endParaRPr lang="zh-CN" altLang="zh-CN" sz="20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川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断——桑寄生——菟丝子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三药均入肝肾，有补肝肾、强筋骨、壮腰膝、固冲任、通血脉之功，故参合使用，其力益彰。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川断、桑寄生配菟丝子为祝老治疗妇科疾病经验所得。三药尚有安胎之效，欲安胎时各用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10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克为宜。</a:t>
            </a:r>
            <a:endParaRPr lang="zh-CN" altLang="en-US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7274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经后痛（空痛）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b="1" dirty="0" smtClean="0"/>
              <a:t>肝</a:t>
            </a:r>
            <a:r>
              <a:rPr lang="zh-CN" altLang="zh-CN" b="1" dirty="0"/>
              <a:t>肾亏损</a:t>
            </a:r>
            <a:r>
              <a:rPr lang="zh-CN" altLang="zh-CN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肝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肾素虚或多产房劳，精血不足，血海不盈而证见小腹绞痛，腰痛如折，肛门下坠，月经量少色淡，或见头晕耳鸣，足跟疼痛，舌淡少苔，脉沉细。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治宜滋养肝肾，调经止痛</a:t>
            </a:r>
            <a:r>
              <a:rPr lang="zh-CN" altLang="zh-CN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方用六味地黄汤或一贯煎合四物汤化裁。</a:t>
            </a:r>
            <a:endParaRPr lang="zh-CN" altLang="zh-CN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/>
          </a:bodyPr>
          <a:lstStyle/>
          <a:p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川断——桑寄生——菟丝子（见前）</a:t>
            </a:r>
          </a:p>
          <a:p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艾叶——香附（见前）</a:t>
            </a:r>
          </a:p>
          <a:p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香附——乌药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(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痛胀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)</a:t>
            </a:r>
            <a:endParaRPr lang="zh-CN" altLang="zh-CN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香附辛散苦降，不寒不热，善于理气开郁，行气排气。为妇科调经之良药。它又能入于血分，故有人称本品为“血中气药”。本品善于宣散，能通行十二经脉，疏肝理气，调经止痛；乌药辛开温通，顺气降逆，散寒止痛，温下元，调下焦冷气。香附以行血分为主，乌药专走气分为要。香附偏于疏肝理气，乌药长于顺气散寒。二药伍用，直奔下焦，共奏行气消胀、散寒止痛之效。</a:t>
            </a:r>
          </a:p>
        </p:txBody>
      </p:sp>
    </p:spTree>
    <p:extLst>
      <p:ext uri="{BB962C8B-B14F-4D97-AF65-F5344CB8AC3E}">
        <p14:creationId xmlns:p14="http://schemas.microsoft.com/office/powerpoint/2010/main" xmlns="" val="18172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2204" y="450850"/>
            <a:ext cx="8830730" cy="5824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140" y="450850"/>
            <a:ext cx="5477933" cy="146304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同步行针刺“对穴”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775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1467" y="567266"/>
            <a:ext cx="9220200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B05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合谷——三阴</a:t>
            </a:r>
            <a:r>
              <a:rPr lang="zh-CN" altLang="zh-CN" sz="3200" b="1" dirty="0" smtClean="0">
                <a:solidFill>
                  <a:srgbClr val="00B05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交</a:t>
            </a:r>
            <a:endParaRPr lang="en-US" altLang="zh-CN" sz="3200" b="1" dirty="0" smtClean="0">
              <a:solidFill>
                <a:srgbClr val="00B05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b="1" dirty="0">
              <a:solidFill>
                <a:srgbClr val="00B05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方正舒体" panose="02010601030101010101" pitchFamily="2" charset="-122"/>
                <a:ea typeface="方正舒体" panose="02010601030101010101" pitchFamily="2" charset="-122"/>
              </a:rPr>
              <a:t>合谷为手阳明大肠经腧穴，乃本经脉气所过，为本经原穴，有通经活络，行气开窍，疏风解表，清热退烧，清泄肺气，通降肠胃，镇静安神之功；三阴交为足太阴脾经腧穴，又是本经络穴，足三阴经之交会穴，有补脾胃、助运化、利水湿，疏下焦、理肝肾，通气滞、调血室、理精宫，通经络、祛风湿之效。合谷以理气为主，三阴交以理血为要。二穴伍用，一气一血，气血双调，行气活血，调经催产之功益彰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【主　治】痛经，证属气滞血瘀者。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6061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5866" y="457518"/>
            <a:ext cx="10058400" cy="1188720"/>
          </a:xfrm>
        </p:spPr>
        <p:txBody>
          <a:bodyPr>
            <a:normAutofit/>
          </a:bodyPr>
          <a:lstStyle/>
          <a:p>
            <a:r>
              <a:rPr lang="zh-CN" altLang="en-US" sz="8000" dirty="0" smtClean="0"/>
              <a:t>目  录</a:t>
            </a:r>
            <a:endParaRPr lang="zh-CN" sz="8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76218082"/>
              </p:ext>
            </p:extLst>
          </p:nvPr>
        </p:nvGraphicFramePr>
        <p:xfrm>
          <a:off x="3530599" y="1778001"/>
          <a:ext cx="5528733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5353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【操作法】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合　谷：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、拇、食指张开，以另一手的拇指关节横放在虎口上，当拇指尖到达之处是穴；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、拇、食两指并拢，在肌肉的最高处取穴；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、拇、食两指张开，当虎口与第一、二掌骨结合部连线的中点。直刺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0.5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1.2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寸。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三阴交：正坐或仰卧，于胫骨内侧面后缘，内踝尖间直上四横指（一夫）处取穴。从内向外直刺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0.5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寸，针感向足底、膝部放散为宜。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9866" y="3698805"/>
            <a:ext cx="3589867" cy="2812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9866" y="948265"/>
            <a:ext cx="3589867" cy="24045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8405091" y="5449454"/>
            <a:ext cx="1099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</a:rPr>
              <a:t>三阴交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160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0667" y="372532"/>
            <a:ext cx="8703734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归来</a:t>
            </a:r>
            <a:r>
              <a:rPr lang="zh-CN" altLang="zh-CN" sz="3200" b="1" dirty="0">
                <a:solidFill>
                  <a:srgbClr val="00B05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——三阴交</a:t>
            </a:r>
          </a:p>
          <a:p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归来为足阳明胃经腧穴，有疏调下焦气机，行气止痛，暖宫散寒，升阳举陷之功；三阴交为足太阴脾经腧穴，足三阴经之交会穴，有补脾胃、助运化，疏下焦、理胞宫，调气血、通经络之效。归来以疏调少腹经气为主，三阴交以调理三阴经之气为要。归来为病所较近取穴，三阴交为循经远道配穴。二穴伍用，一近一远，疏理下焦，调和气机，调经止带，升阳举陷之功益彰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【主　治】痛经，实证、虚证皆宜。</a:t>
            </a:r>
          </a:p>
          <a:p>
            <a:pPr>
              <a:lnSpc>
                <a:spcPct val="150000"/>
              </a:lnSpc>
            </a:pPr>
            <a:endParaRPr lang="zh-CN" altLang="zh-CN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42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520" y="1294342"/>
            <a:ext cx="3857625" cy="1847850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6350" stA="50000" endA="300" endPos="55000" dir="5400000" sy="-100000" algn="bl" rotWithShape="0"/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799" y="745068"/>
            <a:ext cx="9321801" cy="5715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【操作法】</a:t>
            </a:r>
            <a:endParaRPr lang="zh-CN" altLang="zh-CN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归　来：仰卧，先取耻骨联台上缘凹陷处的曲骨穴，于其旁开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寸</a:t>
            </a: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，</a:t>
            </a:r>
            <a:endParaRPr lang="en-US" altLang="zh-CN" sz="18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再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向上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寸处是穴。 直刺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1.2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寸，斜向前阴方向刺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寸，令针感直达</a:t>
            </a: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病</a:t>
            </a:r>
            <a:endParaRPr lang="en-US" altLang="zh-CN" sz="18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   </a:t>
            </a:r>
            <a:r>
              <a:rPr lang="zh-CN" altLang="zh-CN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所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为宜。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三阴交：正坐或仰卧，于胫骨内侧面后缘，内踝尖间直上四横指（一夫）处取穴。 从内向外直刺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0.5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寸，针感向足底、膝部放散为宜。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技巧：稍离胫骨后缘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0.3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～</a:t>
            </a:r>
            <a:r>
              <a:rPr lang="en-US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0.5</a:t>
            </a: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刺，紧挨胫骨针感不好。看病人脚的动作。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【经　验】</a:t>
            </a: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归来——三阴交伍用，善治妇科多种病证。症属虚证、寒证者，宜针灸并用。归来穴针刺时，以向前阴方向斜刺为宜，如阴挺之人，往往出现收缩上提之感，其效才著。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4418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0" y="1138237"/>
            <a:ext cx="6096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434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0666" y="4254500"/>
            <a:ext cx="3471333" cy="260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什么是痛经？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1905001"/>
            <a:ext cx="7653867" cy="42672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妇女正值经期或行经前后，出现周期性小腹疼痛，或痛引腰骶，甚至剧痛晕厥者，称为“痛经”。亦称“经行腹痛”</a:t>
            </a: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西医一般按病因分为原发性痛经与继发性痛经两类</a:t>
            </a: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：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原发性</a:t>
            </a: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痛经认为与子宫内膜周期性释放致痛物质</a:t>
            </a:r>
            <a:r>
              <a:rPr lang="en-US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前列腺素，引起子宫肌肉痉挛，局部血供障碍有关</a:t>
            </a: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；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继</a:t>
            </a:r>
            <a:r>
              <a: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rPr>
              <a:t>发性痛经则多见于子宫内膜异位症或子宫腺肌病，由于异位在盆腔等部分的子宫内膜不能排出，痛经程度严重且难以</a:t>
            </a:r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治愈。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375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96324" y="4762500"/>
            <a:ext cx="3495675" cy="2095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我们</a:t>
            </a:r>
            <a:r>
              <a:rPr lang="zh-CN" altLang="en-US" dirty="0" smtClean="0"/>
              <a:t>对痛经的认识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1" y="1905001"/>
            <a:ext cx="7629522" cy="4267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方正舒体" panose="02010601030101010101" pitchFamily="2" charset="-122"/>
                <a:ea typeface="方正舒体" panose="02010601030101010101" pitchFamily="2" charset="-122"/>
              </a:rPr>
              <a:t>中医认为，妇女以血为主，月经为血所化，月经运行的正常与否和气血是否充盈、流畅密切相关</a:t>
            </a:r>
            <a:r>
              <a:rPr lang="zh-CN" altLang="en-US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sz="20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基本病理：</a:t>
            </a:r>
            <a:r>
              <a:rPr lang="zh-CN" altLang="en-US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脏腑</a:t>
            </a:r>
            <a:r>
              <a:rPr lang="zh-CN" altLang="en-US" sz="2000" dirty="0">
                <a:latin typeface="方正舒体" panose="02010601030101010101" pitchFamily="2" charset="-122"/>
                <a:ea typeface="方正舒体" panose="02010601030101010101" pitchFamily="2" charset="-122"/>
              </a:rPr>
              <a:t>功能失调，气血运行不畅，气滞血瘀，胞脉受阻，不通则痛</a:t>
            </a:r>
            <a:r>
              <a:rPr lang="zh-CN" altLang="en-US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sz="20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痛经辨证：</a:t>
            </a:r>
            <a:r>
              <a:rPr lang="zh-CN" altLang="en-US" sz="20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首</a:t>
            </a:r>
            <a:r>
              <a:rPr lang="zh-CN" altLang="en-US" sz="2000" dirty="0">
                <a:latin typeface="方正舒体" panose="02010601030101010101" pitchFamily="2" charset="-122"/>
                <a:ea typeface="方正舒体" panose="02010601030101010101" pitchFamily="2" charset="-122"/>
              </a:rPr>
              <a:t>辨虚、实，继辨气、血、寒、热。治疗原则以通调气血为要：气虚者补之，血虚者养之，寒凝者温之，热结者清之，血瘀者逐之，气滞者行之，故经脉充盈和经血流畅则痛经自除。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96325" y="2667000"/>
            <a:ext cx="34956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3063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1314" y="0"/>
            <a:ext cx="87548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940" y="648345"/>
            <a:ext cx="5477933" cy="1463040"/>
          </a:xfrm>
        </p:spPr>
        <p:txBody>
          <a:bodyPr/>
          <a:lstStyle/>
          <a:p>
            <a:r>
              <a:rPr lang="zh-CN" altLang="en-US" b="1" dirty="0"/>
              <a:t>分型论</a:t>
            </a:r>
            <a:r>
              <a:rPr lang="zh-CN" altLang="en-US" b="1" dirty="0" smtClean="0"/>
              <a:t>治说“对药”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197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经前痛和经间痛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b="1" dirty="0"/>
              <a:t>气滞</a:t>
            </a:r>
            <a:r>
              <a:rPr lang="zh-CN" altLang="zh-CN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因七情所伤，肝郁气滞引起，证见下腹胀痛，甚或痛引两胁，乳胀或乳痛，胸闷太息，烦躁易怒，经行不畅，月经量少或有血块，行经后疼痛可缓解或消失，舌红黯，脉弦。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治宜疏肝行气，散结止痛</a:t>
            </a:r>
            <a:r>
              <a:rPr lang="zh-CN" altLang="zh-CN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方用柴胡疏肝散化裁。</a:t>
            </a:r>
            <a:endParaRPr lang="zh-CN" altLang="en-US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柴胡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元胡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川楝子（金铃子散）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橘核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荔枝核</a:t>
            </a:r>
          </a:p>
        </p:txBody>
      </p:sp>
    </p:spTree>
    <p:extLst>
      <p:ext uri="{BB962C8B-B14F-4D97-AF65-F5344CB8AC3E}">
        <p14:creationId xmlns:p14="http://schemas.microsoft.com/office/powerpoint/2010/main" xmlns="" val="3586878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zh-CN" dirty="0"/>
              <a:t>白芍——</a:t>
            </a:r>
            <a:r>
              <a:rPr lang="zh-CN" altLang="zh-CN" dirty="0" smtClean="0"/>
              <a:t>柴胡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sz="3800" dirty="0">
                <a:latin typeface="方正舒体" panose="02010601030101010101" pitchFamily="2" charset="-122"/>
                <a:ea typeface="方正舒体" panose="02010601030101010101" pitchFamily="2" charset="-122"/>
              </a:rPr>
              <a:t>白芍养血敛阴，柔肝和血，缓急止痛，清解虚弱；柴胡疏肝开郁，和解退热，升举阳气。白芍酸寒收敛，能敛津液而护营血，收阳气而泻邪热，养血以柔肝，缓急而止痛，泻肝之邪热，以补脾阴；柴胡轻清辛散，能引清阳之气从左上升，以疏调少阳之气，而理肝脾、调中宫、消痞满。二药伍用，相互依赖，相互促进，互制其短而展其长。故以白芍之酸敛，制柴胡之辛散，用柴胡之辛散，又佐芍药之酸敛，以引药直达少阳之经，而起清胆疏肝，和解表里，升阳敛阴，解郁止痛。</a:t>
            </a:r>
          </a:p>
          <a:p>
            <a:endParaRPr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idx="1"/>
          </p:nvPr>
        </p:nvSpPr>
        <p:spPr>
          <a:xfrm>
            <a:off x="6392349" y="833011"/>
            <a:ext cx="4800600" cy="737121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en-US" dirty="0"/>
              <a:t>元胡</a:t>
            </a:r>
            <a:r>
              <a:rPr lang="en-US" altLang="zh-CN" dirty="0"/>
              <a:t>——</a:t>
            </a:r>
            <a:r>
              <a:rPr lang="zh-CN" altLang="en-US" dirty="0"/>
              <a:t>川楝子</a:t>
            </a:r>
            <a:endParaRPr lang="zh-CN" altLang="zh-CN" dirty="0"/>
          </a:p>
        </p:txBody>
      </p:sp>
      <p:sp>
        <p:nvSpPr>
          <p:cNvPr id="8" name="内容占位符 3"/>
          <p:cNvSpPr>
            <a:spLocks noGrp="1"/>
          </p:cNvSpPr>
          <p:nvPr>
            <p:ph sz="half" idx="2"/>
          </p:nvPr>
        </p:nvSpPr>
        <p:spPr>
          <a:xfrm>
            <a:off x="6392349" y="1570133"/>
            <a:ext cx="4800600" cy="51100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川</a:t>
            </a:r>
            <a:r>
              <a:rPr lang="zh-CN" altLang="en-US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楝子苦寒降泻，清肝火、除湿热、止疼痛；延胡索辛散温通，活血散瘀、理气止痛。二药伍用，相得益彰，清热除湿、行气活血、理气止痛甚效</a:t>
            </a:r>
            <a:r>
              <a:rPr lang="zh-CN" altLang="en-US" sz="1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。川</a:t>
            </a:r>
            <a:r>
              <a:rPr lang="zh-CN" altLang="en-US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楝子、延胡索伍用，名曰金铃子散，出自</a:t>
            </a:r>
            <a:r>
              <a:rPr lang="en-US" altLang="zh-CN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《</a:t>
            </a:r>
            <a:r>
              <a:rPr lang="zh-CN" altLang="en-US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活法机要</a:t>
            </a:r>
            <a:r>
              <a:rPr lang="en-US" altLang="zh-CN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》</a:t>
            </a:r>
            <a:r>
              <a:rPr lang="zh-CN" altLang="en-US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。治热厥心痛，或发或止，久不愈者。近代医者用于治疗肝郁气滞，气郁化火所引起的胸腹胁肋疼痛，或痛经，疝气痛，时发时止，食热物则疼痛增剧，舌红苔黄，脉弦或数。</a:t>
            </a:r>
          </a:p>
          <a:p>
            <a:pPr>
              <a:lnSpc>
                <a:spcPct val="170000"/>
              </a:lnSpc>
            </a:pPr>
            <a:r>
              <a:rPr lang="zh-CN" altLang="en-US" sz="1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体会</a:t>
            </a:r>
            <a:r>
              <a:rPr lang="zh-CN" altLang="en-US" sz="1600" dirty="0">
                <a:latin typeface="方正舒体" panose="02010601030101010101" pitchFamily="2" charset="-122"/>
                <a:ea typeface="方正舒体" panose="02010601030101010101" pitchFamily="2" charset="-122"/>
              </a:rPr>
              <a:t>，它的治疗范围很广，不论肝、胆、脾、胃、心、腹疾患，还是妇女痛经，以及疝气疼痛等症，凡属气滞血瘀，兼见热象者，用之均宜</a:t>
            </a:r>
            <a:r>
              <a:rPr lang="zh-CN" altLang="en-US" sz="1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zh-CN" altLang="en-US" sz="1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70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833011"/>
            <a:ext cx="4800600" cy="737121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zh-CN" altLang="zh-CN" dirty="0"/>
              <a:t>橘核——荔枝核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6800" y="1570133"/>
            <a:ext cx="4800600" cy="5110067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1900" dirty="0">
                <a:latin typeface="方正舒体" panose="02010601030101010101" pitchFamily="2" charset="-122"/>
                <a:ea typeface="方正舒体" panose="02010601030101010101" pitchFamily="2" charset="-122"/>
              </a:rPr>
              <a:t>橘核沉降，人足厥阴肝经，功专行气、散结、止痛；荔枝核善走肝经血分，功擅行气、散寒、止痛。二药参合，专人肝经，直达少腹，祛寒止痛、散结消肿之功益彰。</a:t>
            </a:r>
          </a:p>
          <a:p>
            <a:pPr>
              <a:lnSpc>
                <a:spcPct val="150000"/>
              </a:lnSpc>
            </a:pPr>
            <a:r>
              <a:rPr lang="zh-CN" altLang="zh-CN" sz="19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【经验】</a:t>
            </a:r>
            <a:endParaRPr lang="zh-CN" altLang="zh-CN" sz="19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900" dirty="0">
                <a:latin typeface="方正舒体" panose="02010601030101010101" pitchFamily="2" charset="-122"/>
                <a:ea typeface="方正舒体" panose="02010601030101010101" pitchFamily="2" charset="-122"/>
              </a:rPr>
              <a:t>橘核、荔枝核伍用，应用范围甚广，治小肠疝气，阴囊、睾丸肿痛者，习惯与炒小茴、吴茱萸合用；治气滞血瘀，胃脘疼痛，少腹疼痛，宜与香附、乌药参合。</a:t>
            </a:r>
          </a:p>
          <a:p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7882" y="833011"/>
            <a:ext cx="2906183" cy="29061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7882" y="3494356"/>
            <a:ext cx="2906183" cy="29061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1609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经前痛和经间痛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 smtClean="0"/>
              <a:t>血</a:t>
            </a:r>
            <a:r>
              <a:rPr lang="zh-CN" altLang="en-US" b="1" dirty="0"/>
              <a:t>瘀</a:t>
            </a:r>
            <a:r>
              <a:rPr lang="zh-CN" altLang="en-US" b="1" dirty="0" smtClean="0"/>
              <a:t>型</a:t>
            </a:r>
            <a:endParaRPr lang="zh-CN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气滞日久，结为血瘀，证见经行时腹痈剧烈难忍，刺痛拒按，胸胁乳房胀痛，经色紫黑有块，排出后痛减，舌质黯有瘀斑瘀点，脉沉涩。</a:t>
            </a:r>
          </a:p>
          <a:p>
            <a:pPr>
              <a:lnSpc>
                <a:spcPct val="200000"/>
              </a:lnSpc>
            </a:pPr>
            <a:r>
              <a:rPr lang="zh-CN" altLang="en-US" sz="1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治宜活血祛瘀，行气止痛</a:t>
            </a:r>
            <a:r>
              <a:rPr lang="zh-CN" altLang="en-US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en-US" altLang="zh-CN" sz="1800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lnSpc>
                <a:spcPct val="200000"/>
              </a:lnSpc>
            </a:pPr>
            <a:r>
              <a:rPr altLang="en-US" sz="18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方用血府逐瘀汤化裁。</a:t>
            </a:r>
            <a:endParaRPr lang="zh-CN" altLang="en-US" sz="18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en-US" dirty="0" smtClean="0"/>
              <a:t>常用对药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599" y="2509937"/>
            <a:ext cx="5240383" cy="36622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蒲黄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五灵脂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乳香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没药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三棱</a:t>
            </a:r>
            <a:r>
              <a:rPr lang="en-US" altLang="zh-CN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——</a:t>
            </a:r>
            <a:r>
              <a:rPr lang="zh-CN" altLang="en-US" sz="2800" dirty="0">
                <a:latin typeface="方正舒体" panose="02010601030101010101" pitchFamily="2" charset="-122"/>
                <a:ea typeface="方正舒体" panose="02010601030101010101" pitchFamily="2" charset="-122"/>
              </a:rPr>
              <a:t>莪术</a:t>
            </a:r>
          </a:p>
        </p:txBody>
      </p:sp>
    </p:spTree>
    <p:extLst>
      <p:ext uri="{BB962C8B-B14F-4D97-AF65-F5344CB8AC3E}">
        <p14:creationId xmlns:p14="http://schemas.microsoft.com/office/powerpoint/2010/main" xmlns="" val="207628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7CB48F5-D6B9-4A73-B7C9-0F05E58E1A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樱花演示文稿（宽屏）</Template>
  <TotalTime>0</TotalTime>
  <Words>2683</Words>
  <Application>Microsoft Office PowerPoint</Application>
  <PresentationFormat>自定义</PresentationFormat>
  <Paragraphs>121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Cherry Blossom 16x9</vt:lpstr>
      <vt:lpstr>“对药”“对穴”在痛经中的临床应用</vt:lpstr>
      <vt:lpstr>目  录</vt:lpstr>
      <vt:lpstr>什么是痛经？</vt:lpstr>
      <vt:lpstr>我们对痛经的认识</vt:lpstr>
      <vt:lpstr>分型论治说“对药”</vt:lpstr>
      <vt:lpstr>经前痛和经间痛</vt:lpstr>
      <vt:lpstr>幻灯片 7</vt:lpstr>
      <vt:lpstr>幻灯片 8</vt:lpstr>
      <vt:lpstr>经前痛和经间痛</vt:lpstr>
      <vt:lpstr>幻灯片 10</vt:lpstr>
      <vt:lpstr>幻灯片 11</vt:lpstr>
      <vt:lpstr>经前痛和经间痛</vt:lpstr>
      <vt:lpstr>幻灯片 13</vt:lpstr>
      <vt:lpstr>幻灯片 14</vt:lpstr>
      <vt:lpstr>经前痛和经间痛</vt:lpstr>
      <vt:lpstr>经后痛（空痛）</vt:lpstr>
      <vt:lpstr>经后痛（空痛）</vt:lpstr>
      <vt:lpstr>同步行针刺“对穴”</vt:lpstr>
      <vt:lpstr>幻灯片 19</vt:lpstr>
      <vt:lpstr>幻灯片 20</vt:lpstr>
      <vt:lpstr>幻灯片 21</vt:lpstr>
      <vt:lpstr>幻灯片 22</vt:lpstr>
      <vt:lpstr>幻灯片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2015-12-02T12:42:55Z</dcterms:created>
  <dcterms:modified xsi:type="dcterms:W3CDTF">2015-12-17T11:24:34Z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TC030310029991</vt:lpwstr>
  </property>
</Properties>
</file>