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74" r:id="rId10"/>
    <p:sldId id="275" r:id="rId11"/>
    <p:sldId id="264" r:id="rId12"/>
    <p:sldId id="276" r:id="rId13"/>
    <p:sldId id="265" r:id="rId14"/>
    <p:sldId id="277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269923"/>
            <a:ext cx="7406640" cy="110413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387548"/>
            <a:ext cx="7406640" cy="131445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06035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008762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05979"/>
            <a:ext cx="1828800" cy="4388644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05980"/>
            <a:ext cx="55626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41"/>
            <a:ext cx="68580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1950244"/>
            <a:ext cx="6400800" cy="17145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800100"/>
            <a:ext cx="6400800" cy="1132284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11099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059403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870252"/>
            <a:ext cx="8229600" cy="85725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62583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055223"/>
            <a:ext cx="3810000" cy="523875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53400" cy="29944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857253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715756"/>
            <a:ext cx="685800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702589"/>
            <a:ext cx="649224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611941"/>
            <a:ext cx="1638887" cy="1229165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7" y="15827"/>
            <a:ext cx="1702191" cy="127664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791308"/>
            <a:ext cx="1125717" cy="82696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41"/>
            <a:ext cx="8131127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05978"/>
            <a:ext cx="7498080" cy="85725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085850"/>
            <a:ext cx="7498080" cy="360045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0820CF-B880-4189-942D-D702A7CBA730}" type="datetimeFigureOut">
              <a:rPr lang="zh-CN" altLang="en-US" smtClean="0"/>
              <a:pPr/>
              <a:t>2015/12/6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吕景山对穴内涵及临床应用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36096" y="3507854"/>
            <a:ext cx="3427472" cy="1314450"/>
          </a:xfrm>
        </p:spPr>
        <p:txBody>
          <a:bodyPr/>
          <a:lstStyle/>
          <a:p>
            <a:endParaRPr lang="en-US" altLang="zh-CN" dirty="0" smtClean="0"/>
          </a:p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主讲人：郝重耀</a:t>
            </a:r>
            <a:endParaRPr lang="zh-CN" altLang="en-US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4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635646"/>
            <a:ext cx="3456384" cy="2074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339502"/>
            <a:ext cx="7498080" cy="4346798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异类相使</a:t>
            </a:r>
            <a:endParaRPr lang="en-US" altLang="zh-CN" sz="2000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合谷与内庭为对，合谷为手阳明大肠经脉气所过，为本经原穴，具有疏风解表、清热退热、行气止痛之功；内庭为足阳明胃经脉气所溜，具有清热泻火、降逆止呕、理气止痛、和胃化滞之效。二穴相合，同气相求，相互促进，清泻胃肠之热更强。诸如后溪配昆仑、支沟配阳陵泉、手三里配足三里、外关配足临泣、后溪配申脉、神门配复溜均为同名经对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穴。</a:t>
            </a:r>
            <a:endParaRPr lang="en-US" altLang="zh-CN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胆俞与日月为对，胆俞为胆之精气输注于背部的腧穴，可调整胆腑的功能，清泄肝胆之邪，行气活血，散瘀定痛；日月为胆的精气募结上腹之处所，能疏调肝胆，调和脾胃。二穴伍用，一阴一阳，两面夹击，直达病所，疏调肝胆，通络止痛之力益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彰。</a:t>
            </a:r>
            <a:endParaRPr lang="zh-CN" altLang="en-US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2272296" cy="6375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相反相成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1563638"/>
            <a:ext cx="7498080" cy="32403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补泻兼施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一则根据腧穴主治功能补泻的不同配伍。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000" dirty="0" smtClean="0">
                <a:latin typeface="方正姚体" pitchFamily="2" charset="-122"/>
                <a:ea typeface="方正姚体" pitchFamily="2" charset="-122"/>
              </a:rPr>
              <a:t>二则根据疾病的虚实性质，结合脏腑、经脉和五输穴的五行属性，进行配穴，虚则补其母穴，实则泻其子穴</a:t>
            </a:r>
            <a:r>
              <a:rPr lang="zh-CN" altLang="zh-CN" sz="2000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三结合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对腧穴的不同操作，体现对穴对于复杂病情的作用。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339502"/>
            <a:ext cx="7498080" cy="4346798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补泻兼施</a:t>
            </a: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内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关与三阴交为对，内关能清心胸郁热、和胃降逆、理气止痛；三阴交能补脾胃、助运化、疏下焦、理肝肾。内关清上，三阴交滋下。两穴相合，清热除烦，除蒸止汗之力益彰。又如气海与膻中为对，膻中功专宣调胸中大气，气海功善调补下焦气机，膻中以行气开通为主，气海以纳气归元为要。二穴相合，一肺一肾，一开一纳，斡旋一身之大气，故人体气机和，百脉通，升降灵，气息匀，喘息平。</a:t>
            </a: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足三里与解溪为对，足三里配厉兑均为子母配穴。而同样是肺经疾病，如肺的虚证可用经渠配太白（母经本穴），肺的实证可用经渠配阴谷（子经本穴）。如足三里配阳谷，足三里配商阳均为异经子母配穴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列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缺与足三里为对，二穴合用，适用于慢性咳嗽、气喘诸症。具体操作列缺针刺用泻法，足三里针刺用补法，并可加用艾灸或温针灸，以提高疗效。他如合谷配复溜、足三里配太冲、膻中配气海均为此类配穴。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2272296" cy="6375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相反相成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635646"/>
            <a:ext cx="7498080" cy="27100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升降并调</a:t>
            </a:r>
          </a:p>
          <a:p>
            <a:pPr>
              <a:lnSpc>
                <a:spcPct val="200000"/>
              </a:lnSpc>
              <a:buNone/>
            </a:pPr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         </a:t>
            </a:r>
            <a:r>
              <a:rPr lang="zh-CN" altLang="en-US" sz="2400" dirty="0" smtClean="0">
                <a:latin typeface="方正姚体" pitchFamily="2" charset="-122"/>
                <a:ea typeface="方正姚体" pitchFamily="2" charset="-122"/>
              </a:rPr>
              <a:t>根据腧穴升降性质的不同予以配伍，组成对穴，达到升清降浊，升降并调之效。</a:t>
            </a:r>
            <a:endParaRPr lang="zh-CN" altLang="en-US" sz="11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339502"/>
            <a:ext cx="7498080" cy="4346798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升降并调</a:t>
            </a: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曲池与中冲为对，曲池以清肺降浊为主，中冲以清心开窍为要；曲池主降，中冲主升。二穴伍用，升降并调，心、肺、大肠俱清，和胃降逆，止呕除晕之功益彰。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5369800" cy="857250"/>
          </a:xfrm>
        </p:spPr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对穴的临床应用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4008" y="1347614"/>
            <a:ext cx="3744416" cy="3528392"/>
          </a:xfrm>
          <a:scene3d>
            <a:camera prst="isometricOffAxis2Lef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气厥</a:t>
            </a:r>
            <a:endParaRPr lang="en-US" altLang="zh-CN" sz="4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腰痛</a:t>
            </a:r>
            <a:endParaRPr lang="en-US" altLang="zh-CN" sz="4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dirty="0" smtClean="0">
                <a:latin typeface="方正姚体" pitchFamily="2" charset="-122"/>
                <a:ea typeface="方正姚体" pitchFamily="2" charset="-122"/>
              </a:rPr>
              <a:t>痿证</a:t>
            </a:r>
          </a:p>
        </p:txBody>
      </p:sp>
      <p:sp>
        <p:nvSpPr>
          <p:cNvPr id="6" name="矩形 5"/>
          <p:cNvSpPr/>
          <p:nvPr/>
        </p:nvSpPr>
        <p:spPr>
          <a:xfrm>
            <a:off x="2267744" y="483518"/>
            <a:ext cx="144016" cy="50405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656" y="483518"/>
            <a:ext cx="720080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1008112" y="2211710"/>
            <a:ext cx="2931790" cy="293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1840248" cy="709588"/>
          </a:xfrm>
          <a:solidFill>
            <a:schemeClr val="accent2">
              <a:lumMod val="20000"/>
              <a:lumOff val="80000"/>
            </a:schemeClr>
          </a:solidFill>
          <a:ln w="57150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zh-CN" dirty="0" smtClean="0">
                <a:latin typeface="华文琥珀" pitchFamily="2" charset="-122"/>
                <a:ea typeface="华文琥珀" pitchFamily="2" charset="-122"/>
              </a:rPr>
              <a:t>气</a:t>
            </a:r>
            <a:r>
              <a:rPr lang="en-US" altLang="zh-CN" dirty="0" smtClean="0">
                <a:latin typeface="华文琥珀" pitchFamily="2" charset="-122"/>
                <a:ea typeface="华文琥珀" pitchFamily="2" charset="-122"/>
              </a:rPr>
              <a:t>  </a:t>
            </a:r>
            <a:r>
              <a:rPr lang="zh-CN" altLang="zh-CN" dirty="0" smtClean="0">
                <a:latin typeface="华文琥珀" pitchFamily="2" charset="-122"/>
                <a:ea typeface="华文琥珀" pitchFamily="2" charset="-122"/>
              </a:rPr>
              <a:t>厥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zh-CN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气厥是指气机厥逆引起的昏厥而言。其发病机理，多以恼怒惊骇，情志过极，以致气机逆乱，上壅心胸，蒙闭清窍，而致昏仆；亦有昔日体衰，元气素弱，又遇悲恐，或疲劳过度，以致阳气耗乏，清阳不升，气虚下陷，发为斯疾。其临床表现，有虚、实两端。气虚而厥，证见眩晕昏仆，面色晄白、汗出肢冷、舌质淡红、脉微弱等：气实而厥，证见突然昏仆、不省人事，口噤握拳、胸膈满闷、呼吸气粗，或四肢逆冷、舌苔薄白，脉沉弦。本证的特点：发作之后，多在短时间内逐渐苏醒，醒后不遗留偏瘫、失语、口眼喎斜等后遗症。也有个别患者一厥不复而导致死亡。其治疗大法，以顺气开郁，醒神开窍，启闭救逆为先。苏醒之后，法当调理肝脾，培补气血，以善其后。</a:t>
            </a:r>
            <a:endParaRPr lang="zh-CN" altLang="en-US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焦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XX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，女，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32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岁，保育员，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1979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10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月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15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日急诊。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家属代述：神志不清，抽搐一小时：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患者昔日精神抑郁，最忌惊恐刺激，一小时前，正值上班之际，一妇人从背后惊叫恐吓，以致突然昏倒，不省人事，牙关紧闭，胸高气满，四肢握固，抽搐，状如鸡爪，急送我院就医。检查：面色红润，呼吸气粗，瞳孔缩小，舌淡暗，苔白腻，脉弦滑，四肢僵直、不温，瞳孔对光反射存在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辨证：脉证合参，证属“气厥”。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处方：膻中、内关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)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治疗经过：以快速刺入进针，针刺用泻法，当行针半分钟后，病人开始苏醒，唯四肢作抽，僵直不除，嗣后，再服药调理始安。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555526"/>
            <a:ext cx="792088" cy="369332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医  案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1840248" cy="709588"/>
          </a:xfrm>
          <a:solidFill>
            <a:schemeClr val="accent2">
              <a:lumMod val="20000"/>
              <a:lumOff val="80000"/>
            </a:schemeClr>
          </a:solidFill>
          <a:ln w="57150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腰  痛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腰椎间盘突出症属中医“腰腿（脚）痛”、“腰痛”范畴。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诸病源候论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腰脚疼痛候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指出：“肾气不足，受风邪之所为也，劳伤则肾虚，虚则受于风冷，风冷与正气交争，故腰脚痛。”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素问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脉要精微论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云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:“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腰者肾之府，转摇不能肾将惫矣”。说明腰椎间盘突出症与肝肾亏虚、劳损及风寒侵袭等有关。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灵枢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经脉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云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:“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膀胧足太阳也，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……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脊痛，腰似折”“肾脉贯脊抵腰中，督脉亦贯脊人腰，膀胧之脉挟脊低腰中”。可见，腰痛与肾、督、足太阳等经脉有密切关系。</a:t>
            </a:r>
          </a:p>
          <a:p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我们认为腰椎间盘突出症其本为长期劳作致肝肾不足、督脉空虚，复感风、寒、湿之外邪所致。督脉为诸阳之海，督脉空虚，外邪淤阻，足三阳经经气不利，经脉、肌、肉不得濡养，故可见以上腰痛，肢体麻木疼痛等症。</a:t>
            </a:r>
            <a:endParaRPr lang="zh-CN" altLang="en-US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085850"/>
            <a:ext cx="7498080" cy="393417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孙某，男，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35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岁，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2009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月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日就诊。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主诉：腰痛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，伴左下肢放射痛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天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患者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天前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因搬动重物，突然腰痛不已，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伴左下肢放射痛，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咳嗽、长吸气时痛甚，曾在某院影像检查，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见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L4/5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椎间盘突出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，嘱理疗为治，经治疗后，稍有缓解，午休以后，状如始病症征。检查：外观大致正常，腰阳关、大肠俞穴周有明显压痛，按之痛甚，腰部活动受限，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直腿抬高试验左侧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50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度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，舌淡红、苔薄白，脉弦。脉症合参，证属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腰痛。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治宜疏通督脉、太阳经气，通络止痛。</a:t>
            </a: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处方：后溪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双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)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、环跳（左）</a:t>
            </a:r>
            <a:endParaRPr lang="zh-CN" altLang="zh-CN" sz="18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治疗经过：单手速刺进针，针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0.8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寸，施以同步行针法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分钟，顷刻疼痛缓解，痛去一半有余，每隔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10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分钟行针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次，连针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次，留针半小时起针，同时再令其活动腰部，告云：病去十之八九，病所自觉麻木，余无不适。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治疗</a:t>
            </a:r>
            <a:r>
              <a:rPr lang="en-US" altLang="zh-CN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1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次后，症状缓解。</a:t>
            </a:r>
            <a:endParaRPr lang="zh-CN" altLang="zh-CN" sz="18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555526"/>
            <a:ext cx="792088" cy="369332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医  案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39952" y="1543050"/>
            <a:ext cx="4865744" cy="2540868"/>
          </a:xfrm>
        </p:spPr>
        <p:txBody>
          <a:bodyPr/>
          <a:lstStyle/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对穴的内涵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对穴的历史渊源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对穴的组成原则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对穴的临床应用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547664" y="1059582"/>
            <a:ext cx="5904016" cy="0"/>
          </a:xfrm>
          <a:prstGeom prst="line">
            <a:avLst/>
          </a:prstGeom>
          <a:ln w="44450" cmpd="sng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流程图: 多文档 6"/>
          <p:cNvSpPr/>
          <p:nvPr/>
        </p:nvSpPr>
        <p:spPr>
          <a:xfrm>
            <a:off x="1907704" y="2067694"/>
            <a:ext cx="1584176" cy="1656184"/>
          </a:xfrm>
          <a:prstGeom prst="flowChartMulti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多文档 7"/>
          <p:cNvSpPr/>
          <p:nvPr/>
        </p:nvSpPr>
        <p:spPr>
          <a:xfrm>
            <a:off x="1547664" y="2499742"/>
            <a:ext cx="1584176" cy="1656184"/>
          </a:xfrm>
          <a:prstGeom prst="flowChartMulti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1840248" cy="709588"/>
          </a:xfrm>
          <a:solidFill>
            <a:schemeClr val="accent2">
              <a:lumMod val="20000"/>
              <a:lumOff val="80000"/>
            </a:schemeClr>
          </a:solidFill>
          <a:ln w="57150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痿  证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1085850"/>
            <a:ext cx="7498080" cy="31420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痿证是指肢体筋脉弛缓，手足痿软无力而言。它的成因，不外肺热熏灼，湿热浸淫，气血不足，肝肾阴虚所致。其治疗法则，吕老体会，病之初期主取阳明、佐以少阳，如内庭，侠溪、阳陵泉，病之晚期主取足太阴、足阳明、佐取足少阳，如足三里，三阴交、阳陵泉。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针灸大成</a:t>
            </a:r>
            <a:r>
              <a:rPr lang="en-US" altLang="zh-CN" sz="2000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载“马丹阳天星十二穴治杂病歌”阳陵主治：“举足不能起，坐卧似衰翁。”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419622"/>
            <a:ext cx="7498080" cy="314208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病例：陶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XX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，女，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35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岁，农民，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2013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年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9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月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17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日初诊。</a:t>
            </a:r>
          </a:p>
          <a:p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主诉；左下肢麻木、软弱无力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月余。</a:t>
            </a:r>
          </a:p>
          <a:p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一个月来发现左下肢麻木，继则软弱无力，迈步时足尖下垂，且有拖地之势。检查：左下肢肌张力低下，膝反射减弱，抬腿不能自主。舌淡，苔薄白，脉细弱。证属气血不足，经筋失养所致。</a:t>
            </a:r>
          </a:p>
          <a:p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处方：阳陵泉、阴市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均左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)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。</a:t>
            </a:r>
          </a:p>
          <a:p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治疗经过：二穴均用补法，留针半小时。行针时，患者有酸、麻、胀、重感，且有向脚趾放散现象，嘱其抬腿时，即可抬高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15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厘米。又针</a:t>
            </a:r>
            <a:r>
              <a:rPr lang="en-US" altLang="zh-CN" sz="1800" dirty="0" smtClean="0">
                <a:latin typeface="方正姚体" pitchFamily="2" charset="-122"/>
                <a:ea typeface="方正姚体" pitchFamily="2" charset="-122"/>
              </a:rPr>
              <a:t>3</a:t>
            </a:r>
            <a:r>
              <a:rPr lang="zh-CN" altLang="en-US" sz="1800" dirty="0" smtClean="0">
                <a:latin typeface="方正姚体" pitchFamily="2" charset="-122"/>
                <a:ea typeface="方正姚体" pitchFamily="2" charset="-122"/>
              </a:rPr>
              <a:t>次，病即痊愈。</a:t>
            </a:r>
            <a:endParaRPr lang="zh-CN" altLang="zh-CN" sz="18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555526"/>
            <a:ext cx="792088" cy="369332"/>
          </a:xfrm>
          <a:prstGeom prst="rect">
            <a:avLst/>
          </a:prstGeom>
          <a:effectLst>
            <a:outerShdw blurRad="63500" dist="25400" dir="5400000" rotWithShape="0">
              <a:srgbClr val="000000">
                <a:alpha val="43137"/>
              </a:srgb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医  案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1563638"/>
            <a:ext cx="5760640" cy="221599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3800" i="1" dirty="0" smtClean="0">
                <a:latin typeface="华文新魏" pitchFamily="2" charset="-122"/>
                <a:ea typeface="华文新魏" pitchFamily="2" charset="-122"/>
              </a:rPr>
              <a:t>谢谢</a:t>
            </a:r>
            <a:endParaRPr lang="zh-CN" altLang="en-US" sz="13800" i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5369800" cy="857250"/>
          </a:xfrm>
        </p:spPr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对穴的内涵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47664" y="1635646"/>
            <a:ext cx="7272808" cy="28083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60000"/>
              </a:lnSpc>
            </a:pPr>
            <a:r>
              <a:rPr lang="zh-CN" altLang="en-US" sz="2200" dirty="0" smtClean="0">
                <a:latin typeface="方正姚体" pitchFamily="2" charset="-122"/>
                <a:ea typeface="方正姚体" pitchFamily="2" charset="-122"/>
              </a:rPr>
              <a:t>“对穴”又叫“穴对”， 为吕景山教授首创，</a:t>
            </a:r>
            <a:r>
              <a:rPr lang="zh-CN" altLang="zh-CN" sz="2200" dirty="0" smtClean="0">
                <a:latin typeface="方正姚体" pitchFamily="2" charset="-122"/>
                <a:ea typeface="方正姚体" pitchFamily="2" charset="-122"/>
              </a:rPr>
              <a:t>是</a:t>
            </a:r>
            <a:r>
              <a:rPr lang="zh-CN" altLang="en-US" sz="2200" dirty="0" smtClean="0">
                <a:latin typeface="方正姚体" pitchFamily="2" charset="-122"/>
                <a:ea typeface="方正姚体" pitchFamily="2" charset="-122"/>
              </a:rPr>
              <a:t>研究</a:t>
            </a:r>
            <a:r>
              <a:rPr lang="zh-CN" altLang="zh-CN" sz="2200" dirty="0" smtClean="0">
                <a:latin typeface="方正姚体" pitchFamily="2" charset="-122"/>
                <a:ea typeface="方正姚体" pitchFamily="2" charset="-122"/>
              </a:rPr>
              <a:t>两个穴位配伍应用的</a:t>
            </a:r>
            <a:r>
              <a:rPr lang="zh-CN" altLang="en-US" sz="2200" dirty="0" smtClean="0">
                <a:latin typeface="方正姚体" pitchFamily="2" charset="-122"/>
                <a:ea typeface="方正姚体" pitchFamily="2" charset="-122"/>
              </a:rPr>
              <a:t>学说，是中医经典理论“阴阳学会”在针灸学中的创新和发展。“对”者含义有二，其一谓成双、配对之意，这是外在表现，只是形式；其二寓“相互”之意，这才是核心，是其实质所在。</a:t>
            </a:r>
          </a:p>
        </p:txBody>
      </p:sp>
      <p:sp>
        <p:nvSpPr>
          <p:cNvPr id="6" name="矩形 5"/>
          <p:cNvSpPr/>
          <p:nvPr/>
        </p:nvSpPr>
        <p:spPr>
          <a:xfrm>
            <a:off x="2267744" y="483518"/>
            <a:ext cx="144016" cy="50405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656" y="483518"/>
            <a:ext cx="720080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22672"/>
            <a:ext cx="1420828" cy="1420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5369800" cy="857250"/>
          </a:xfrm>
        </p:spPr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对穴的内涵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3648" y="1851670"/>
            <a:ext cx="7344816" cy="28803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Font typeface="Wingdings" pitchFamily="2" charset="2"/>
              <a:buChar char="u"/>
            </a:pP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精简取穴。</a:t>
            </a: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灵枢</a:t>
            </a: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·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官针篇</a:t>
            </a: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云：“先得其道，稀而疏之。”意即告诫医者，用穴要简而精，取一穴能治者不取两穴，取两穴能治者不取三穴</a:t>
            </a:r>
            <a:r>
              <a:rPr lang="en-US" altLang="zh-CN" sz="2800" dirty="0" smtClean="0">
                <a:latin typeface="方正姚体" pitchFamily="2" charset="-122"/>
                <a:ea typeface="方正姚体" pitchFamily="2" charset="-122"/>
              </a:rPr>
              <a:t>……</a:t>
            </a: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800" dirty="0" smtClean="0">
              <a:latin typeface="方正姚体" pitchFamily="2" charset="-122"/>
              <a:ea typeface="方正姚体" pitchFamily="2" charset="-122"/>
            </a:endParaRPr>
          </a:p>
          <a:p>
            <a:pPr algn="just">
              <a:buFont typeface="Wingdings" pitchFamily="2" charset="2"/>
              <a:buChar char="u"/>
            </a:pPr>
            <a:r>
              <a:rPr lang="zh-CN" altLang="en-US" sz="2800" dirty="0" smtClean="0">
                <a:latin typeface="方正姚体" pitchFamily="2" charset="-122"/>
                <a:ea typeface="方正姚体" pitchFamily="2" charset="-122"/>
              </a:rPr>
              <a:t>提高疗效。欲提高疗效，必先明其经络．熟谙穴性，配伍组方，然后施以补泻。</a:t>
            </a:r>
          </a:p>
        </p:txBody>
      </p:sp>
      <p:sp>
        <p:nvSpPr>
          <p:cNvPr id="6" name="矩形 5"/>
          <p:cNvSpPr/>
          <p:nvPr/>
        </p:nvSpPr>
        <p:spPr>
          <a:xfrm>
            <a:off x="2267744" y="483518"/>
            <a:ext cx="144016" cy="50405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656" y="483518"/>
            <a:ext cx="720080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03648" y="1203598"/>
            <a:ext cx="1656184" cy="523220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立说目的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88224" y="1563638"/>
            <a:ext cx="2555776" cy="2938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5369800" cy="857250"/>
          </a:xfrm>
        </p:spPr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对穴的历史渊源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1419622"/>
            <a:ext cx="5040560" cy="350785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吕景山师古不泥，颇具巧思，每有创新，在系统总结施今墨先生学术思想的基础上，在“对药”的启迪下，将“对”的思想应用于针灸，创论“吕景山对穴”，形成了“针取对穴，意在精疏，术用对法，同步行针”的独特学术思想。</a:t>
            </a:r>
            <a:r>
              <a:rPr lang="en-US" altLang="zh-CN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吕景山对穴</a:t>
            </a:r>
            <a:r>
              <a:rPr lang="en-US" altLang="zh-CN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一书不仅是对“施今墨对药”思想的继承，更是对“施今墨对药”思想的深入发展。</a:t>
            </a:r>
            <a:r>
              <a:rPr lang="zh-CN" altLang="zh-CN" sz="2200" dirty="0" smtClean="0">
                <a:solidFill>
                  <a:schemeClr val="tx1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2200" dirty="0" smtClean="0">
              <a:solidFill>
                <a:schemeClr val="tx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483518"/>
            <a:ext cx="144016" cy="50405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656" y="483518"/>
            <a:ext cx="720080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267494"/>
            <a:ext cx="5369800" cy="857250"/>
          </a:xfrm>
        </p:spPr>
        <p:txBody>
          <a:bodyPr/>
          <a:lstStyle/>
          <a:p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对穴的组成原则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483518"/>
            <a:ext cx="144016" cy="504056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5656" y="483518"/>
            <a:ext cx="720080" cy="5040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3923457" y="2107391"/>
            <a:ext cx="2189719" cy="369332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594" y="0"/>
              </a:cxn>
              <a:cxn ang="0">
                <a:pos x="510" y="134"/>
              </a:cxn>
              <a:cxn ang="0">
                <a:pos x="636" y="144"/>
              </a:cxn>
              <a:cxn ang="0">
                <a:pos x="324" y="368"/>
              </a:cxn>
              <a:cxn ang="0">
                <a:pos x="0" y="150"/>
              </a:cxn>
              <a:cxn ang="0">
                <a:pos x="126" y="134"/>
              </a:cxn>
              <a:cxn ang="0">
                <a:pos x="42" y="0"/>
              </a:cxn>
            </a:cxnLst>
            <a:rect l="0" t="0" r="r" b="b"/>
            <a:pathLst>
              <a:path w="636" h="368">
                <a:moveTo>
                  <a:pt x="42" y="0"/>
                </a:moveTo>
                <a:lnTo>
                  <a:pt x="594" y="0"/>
                </a:lnTo>
                <a:lnTo>
                  <a:pt x="510" y="134"/>
                </a:lnTo>
                <a:lnTo>
                  <a:pt x="636" y="144"/>
                </a:lnTo>
                <a:lnTo>
                  <a:pt x="324" y="368"/>
                </a:lnTo>
                <a:lnTo>
                  <a:pt x="0" y="150"/>
                </a:lnTo>
                <a:lnTo>
                  <a:pt x="126" y="134"/>
                </a:lnTo>
                <a:lnTo>
                  <a:pt x="42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FBBE0D"/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  <a:scene3d>
            <a:camera prst="legacyPerspectiveBottom"/>
            <a:lightRig rig="legacyNormal3" dir="r"/>
          </a:scene3d>
          <a:sp3d extrusionH="125400" prstMaterial="legacyMatte">
            <a:bevelT w="13500" h="13500" prst="angle"/>
            <a:bevelB w="13500" h="13500" prst="angle"/>
            <a:extrusionClr>
              <a:srgbClr val="FBBE0D"/>
            </a:extrusionClr>
          </a:sp3d>
        </p:spPr>
        <p:txBody>
          <a:bodyPr wrap="square" anchor="ctr">
            <a:spAutoFit/>
            <a:flatTx/>
          </a:bodyPr>
          <a:lstStyle/>
          <a:p>
            <a:endParaRPr lang="zh-CN" altLang="en-US"/>
          </a:p>
        </p:txBody>
      </p:sp>
      <p:grpSp>
        <p:nvGrpSpPr>
          <p:cNvPr id="10" name="Group 13"/>
          <p:cNvGrpSpPr>
            <a:grpSpLocks/>
          </p:cNvGrpSpPr>
          <p:nvPr/>
        </p:nvGrpSpPr>
        <p:grpSpPr bwMode="auto">
          <a:xfrm>
            <a:off x="4096494" y="1419621"/>
            <a:ext cx="1990415" cy="391713"/>
            <a:chOff x="450" y="1550"/>
            <a:chExt cx="4840" cy="475"/>
          </a:xfrm>
        </p:grpSpPr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>
              <a:off x="450" y="1550"/>
              <a:ext cx="4840" cy="475"/>
            </a:xfrm>
            <a:prstGeom prst="roundRect">
              <a:avLst>
                <a:gd name="adj" fmla="val 9028"/>
              </a:avLst>
            </a:prstGeom>
            <a:gradFill rotWithShape="0">
              <a:gsLst>
                <a:gs pos="0">
                  <a:srgbClr val="DB5414">
                    <a:alpha val="81000"/>
                  </a:srgbClr>
                </a:gs>
                <a:gs pos="100000">
                  <a:srgbClr val="DB541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lnSpc>
                  <a:spcPct val="140000"/>
                </a:lnSpc>
                <a:buClr>
                  <a:schemeClr val="bg1"/>
                </a:buClr>
                <a:buFont typeface="Wingdings" pitchFamily="2" charset="2"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ea typeface="黑体" pitchFamily="2" charset="-122"/>
                </a:rPr>
                <a:t>吕景山对穴</a:t>
              </a:r>
              <a:endParaRPr lang="en-US" altLang="zh-CN" sz="2000" b="1" dirty="0">
                <a:solidFill>
                  <a:schemeClr val="bg1"/>
                </a:solidFill>
                <a:ea typeface="黑体" pitchFamily="2" charset="-122"/>
              </a:endParaRPr>
            </a:p>
          </p:txBody>
        </p:sp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>
              <a:off x="469" y="1564"/>
              <a:ext cx="4802" cy="220"/>
            </a:xfrm>
            <a:prstGeom prst="roundRect">
              <a:avLst>
                <a:gd name="adj" fmla="val 13880"/>
              </a:avLst>
            </a:prstGeom>
            <a:gradFill rotWithShape="0">
              <a:gsLst>
                <a:gs pos="0">
                  <a:schemeClr val="bg1">
                    <a:alpha val="67000"/>
                  </a:schemeClr>
                </a:gs>
                <a:gs pos="100000">
                  <a:schemeClr val="tx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latinLnBrk="1">
                <a:lnSpc>
                  <a:spcPct val="140000"/>
                </a:lnSpc>
                <a:buClr>
                  <a:schemeClr val="bg1"/>
                </a:buClr>
                <a:buFont typeface="Wingdings" pitchFamily="2" charset="2"/>
                <a:buNone/>
              </a:pPr>
              <a:endParaRPr lang="zh-CN" altLang="zh-CN" sz="8800" b="1">
                <a:solidFill>
                  <a:srgbClr val="FFFF00"/>
                </a:solidFill>
                <a:latin typeface="Times New Roman" pitchFamily="18" charset="0"/>
                <a:ea typeface="Gulim" pitchFamily="34" charset="-127"/>
              </a:endParaRPr>
            </a:p>
          </p:txBody>
        </p:sp>
      </p:grpSp>
      <p:grpSp>
        <p:nvGrpSpPr>
          <p:cNvPr id="13" name="Group 22"/>
          <p:cNvGrpSpPr>
            <a:grpSpLocks/>
          </p:cNvGrpSpPr>
          <p:nvPr/>
        </p:nvGrpSpPr>
        <p:grpSpPr bwMode="auto">
          <a:xfrm>
            <a:off x="2340075" y="2715767"/>
            <a:ext cx="1871885" cy="1835547"/>
            <a:chOff x="567" y="2455"/>
            <a:chExt cx="2132" cy="1701"/>
          </a:xfrm>
        </p:grpSpPr>
        <p:sp>
          <p:nvSpPr>
            <p:cNvPr id="14" name="AutoShape 18"/>
            <p:cNvSpPr>
              <a:spLocks noChangeArrowheads="1"/>
            </p:cNvSpPr>
            <p:nvPr/>
          </p:nvSpPr>
          <p:spPr bwMode="auto">
            <a:xfrm>
              <a:off x="567" y="2455"/>
              <a:ext cx="2132" cy="170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path path="rect">
                <a:fillToRect r="100000" b="100000"/>
              </a:path>
            </a:gradFill>
            <a:ln w="9525" algn="ctr">
              <a:noFill/>
              <a:round/>
              <a:headEnd/>
              <a:tailEnd/>
            </a:ln>
            <a:effectLst/>
            <a:scene3d>
              <a:camera prst="legacyObliqueTopLeft">
                <a:rot lat="600000" lon="21299999" rev="0"/>
              </a:camera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lIns="0" tIns="0" rIns="0" bIns="0" anchor="ctr">
              <a:flatTx/>
            </a:bodyPr>
            <a:lstStyle/>
            <a:p>
              <a:pPr algn="ctr"/>
              <a:endParaRPr lang="zh-CN" altLang="zh-CN"/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731" y="2722"/>
              <a:ext cx="1814" cy="1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zh-CN" altLang="en-US" sz="2000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相辅相成</a:t>
              </a:r>
              <a:endParaRPr lang="en-US" altLang="zh-CN" sz="2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2000" dirty="0" smtClean="0">
                  <a:latin typeface="方正姚体" pitchFamily="2" charset="-122"/>
                  <a:ea typeface="方正姚体" pitchFamily="2" charset="-122"/>
                </a:rPr>
                <a:t>    </a:t>
              </a:r>
              <a:r>
                <a:rPr lang="zh-CN" altLang="en-US" dirty="0" smtClean="0">
                  <a:solidFill>
                    <a:srgbClr val="00B0F0"/>
                  </a:solidFill>
                  <a:latin typeface="方正姚体" pitchFamily="2" charset="-122"/>
                  <a:ea typeface="方正姚体" pitchFamily="2" charset="-122"/>
                </a:rPr>
                <a:t>同类相从</a:t>
              </a: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dirty="0" smtClean="0">
                  <a:solidFill>
                    <a:srgbClr val="00B0F0"/>
                  </a:solidFill>
                  <a:latin typeface="方正姚体" pitchFamily="2" charset="-122"/>
                  <a:ea typeface="方正姚体" pitchFamily="2" charset="-122"/>
                </a:rPr>
                <a:t>     异类相使</a:t>
              </a:r>
              <a:endParaRPr lang="en-US" altLang="zh-CN" b="1" dirty="0">
                <a:latin typeface="黑体" pitchFamily="2" charset="-122"/>
                <a:ea typeface="黑体" pitchFamily="2" charset="-122"/>
              </a:endParaRPr>
            </a:p>
          </p:txBody>
        </p:sp>
      </p:grpSp>
      <p:grpSp>
        <p:nvGrpSpPr>
          <p:cNvPr id="16" name="Group 23"/>
          <p:cNvGrpSpPr>
            <a:grpSpLocks/>
          </p:cNvGrpSpPr>
          <p:nvPr/>
        </p:nvGrpSpPr>
        <p:grpSpPr bwMode="auto">
          <a:xfrm>
            <a:off x="6084168" y="2715766"/>
            <a:ext cx="1871885" cy="1835546"/>
            <a:chOff x="3107" y="2455"/>
            <a:chExt cx="2132" cy="1701"/>
          </a:xfrm>
        </p:grpSpPr>
        <p:sp>
          <p:nvSpPr>
            <p:cNvPr id="17" name="AutoShape 19"/>
            <p:cNvSpPr>
              <a:spLocks noChangeArrowheads="1"/>
            </p:cNvSpPr>
            <p:nvPr/>
          </p:nvSpPr>
          <p:spPr bwMode="auto">
            <a:xfrm>
              <a:off x="3107" y="2455"/>
              <a:ext cx="2132" cy="170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86275"/>
                    <a:invGamma/>
                  </a:srgbClr>
                </a:gs>
              </a:gsLst>
              <a:path path="rect">
                <a:fillToRect l="100000" b="100000"/>
              </a:path>
            </a:gradFill>
            <a:ln w="9525" algn="ctr">
              <a:noFill/>
              <a:round/>
              <a:headEnd/>
              <a:tailEnd/>
            </a:ln>
            <a:effectLst/>
            <a:scene3d>
              <a:camera prst="legacyObliqueTopRight">
                <a:rot lat="600000" lon="300000" rev="0"/>
              </a:camera>
              <a:lightRig rig="legacyFlat3" dir="b"/>
            </a:scene3d>
            <a:sp3d extrusionH="746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lIns="0" tIns="0" rIns="0" bIns="0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3243" y="2689"/>
              <a:ext cx="1814" cy="1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buFont typeface="Wingdings" pitchFamily="2" charset="2"/>
                <a:buChar char="Ø"/>
              </a:pPr>
              <a:r>
                <a:rPr lang="zh-CN" altLang="zh-CN" sz="2000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相反相成</a:t>
              </a:r>
            </a:p>
            <a:p>
              <a:pPr>
                <a:lnSpc>
                  <a:spcPct val="150000"/>
                </a:lnSpc>
                <a:buNone/>
              </a:pPr>
              <a:r>
                <a:rPr lang="en-US" altLang="zh-CN" sz="2000" dirty="0" smtClean="0"/>
                <a:t>    </a:t>
              </a:r>
              <a:r>
                <a:rPr lang="zh-CN" altLang="zh-CN" dirty="0" smtClean="0">
                  <a:solidFill>
                    <a:srgbClr val="00B0F0"/>
                  </a:solidFill>
                  <a:latin typeface="方正姚体" pitchFamily="2" charset="-122"/>
                  <a:ea typeface="方正姚体" pitchFamily="2" charset="-122"/>
                </a:rPr>
                <a:t>补泻兼施</a:t>
              </a:r>
              <a:endParaRPr lang="en-US" altLang="zh-CN" dirty="0" smtClean="0">
                <a:solidFill>
                  <a:srgbClr val="00B0F0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dirty="0" smtClean="0">
                  <a:solidFill>
                    <a:srgbClr val="00B0F0"/>
                  </a:solidFill>
                  <a:latin typeface="方正姚体" pitchFamily="2" charset="-122"/>
                  <a:ea typeface="方正姚体" pitchFamily="2" charset="-122"/>
                </a:rPr>
                <a:t>     升降并调</a:t>
              </a:r>
              <a:endParaRPr lang="en-US" altLang="zh-CN" b="1" dirty="0"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n"/>
            </a:pPr>
            <a:r>
              <a:rPr lang="zh-CN" altLang="zh-CN" dirty="0" smtClean="0">
                <a:latin typeface="方正姚体" pitchFamily="2" charset="-122"/>
                <a:ea typeface="方正姚体" pitchFamily="2" charset="-122"/>
              </a:rPr>
              <a:t>同类相从：即把功用、主治相同或相近的腧穴配伍，相须为用，使疗效更强。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000" dirty="0" smtClean="0">
                <a:latin typeface="方正姚体" pitchFamily="2" charset="-122"/>
                <a:ea typeface="方正姚体" pitchFamily="2" charset="-122"/>
              </a:rPr>
              <a:t>根据“腧穴所在，主治所在”的治疗规律，围绕病痛所在的肢体、脏腑、器官局部就近配穴。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zh-CN" sz="2000" dirty="0" smtClean="0">
                <a:latin typeface="方正姚体" pitchFamily="2" charset="-122"/>
                <a:ea typeface="方正姚体" pitchFamily="2" charset="-122"/>
              </a:rPr>
              <a:t>根据“经脉所过，主治所及”的治疗规律，结合经脉的循行，在同一经脉上进行配穴。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2272296" cy="63758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相辅相成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05978"/>
            <a:ext cx="2272296" cy="63758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相辅相成</a:t>
            </a:r>
            <a:endParaRPr lang="zh-CN" altLang="en-US" dirty="0"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n"/>
            </a:pPr>
            <a:r>
              <a:rPr lang="zh-CN" altLang="en-US" dirty="0" smtClean="0">
                <a:latin typeface="方正姚体" pitchFamily="2" charset="-122"/>
                <a:ea typeface="方正姚体" pitchFamily="2" charset="-122"/>
              </a:rPr>
              <a:t>异类相使：即两个分属不同脏腑、经脉，功用，主治各有侧重的腧穴配伍，各取所长，使疗效增强。</a:t>
            </a:r>
            <a:endParaRPr lang="en-US" altLang="zh-CN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根据同名经脉，同气相通的理论，以手足同名经腧穴相配。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根据阴平阳秘，阴阳平衡的理论，把分属身体前后、内外的腧穴进行配伍</a:t>
            </a:r>
            <a:r>
              <a:rPr lang="zh-CN" altLang="zh-CN" sz="2000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2000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200000"/>
              </a:lnSpc>
              <a:buFont typeface="Wingdings" pitchFamily="2" charset="2"/>
              <a:buChar char="p"/>
            </a:pPr>
            <a:r>
              <a:rPr lang="zh-CN" altLang="en-US" sz="2000" dirty="0" smtClean="0">
                <a:latin typeface="方正姚体" pitchFamily="2" charset="-122"/>
                <a:ea typeface="方正姚体" pitchFamily="2" charset="-122"/>
              </a:rPr>
              <a:t>根据“从阴引阳，从阳引阴”的理论，以脏腑、经脉的阴阳表里关系为依据进行配穴。</a:t>
            </a:r>
            <a:endParaRPr lang="zh-CN" altLang="en-US" sz="20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5608" y="339502"/>
            <a:ext cx="7498080" cy="4346798"/>
          </a:xfrm>
        </p:spPr>
        <p:txBody>
          <a:bodyPr>
            <a:norm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同类相从</a:t>
            </a:r>
            <a:endParaRPr lang="en-US" altLang="zh-CN" sz="2000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中极与子宫为对，中极为任脉经穴，位于下腹部，前正中线上，当脐下</a:t>
            </a:r>
            <a:r>
              <a:rPr lang="en-US" altLang="zh-CN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寸，有培元阳、理下焦、调血室、温精宫之功；子宫为经外奇穴，位居少腹，中极旁开</a:t>
            </a:r>
            <a:r>
              <a:rPr lang="en-US" altLang="zh-CN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7</a:t>
            </a:r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寸，内与生殖器官相应，有暖宫散寒，调经种子之效。中极以调经为主，子宫以种子为要。二穴伍用，相互促进，调经种子之功益彰。</a:t>
            </a:r>
            <a:endParaRPr lang="en-US" altLang="zh-CN" sz="2000" dirty="0" smtClean="0">
              <a:solidFill>
                <a:schemeClr val="dk1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000" dirty="0" smtClean="0">
                <a:solidFill>
                  <a:schemeClr val="dk1"/>
                </a:solidFill>
                <a:latin typeface="方正姚体" pitchFamily="2" charset="-122"/>
                <a:ea typeface="方正姚体" pitchFamily="2" charset="-122"/>
              </a:rPr>
              <a:t>天柱与束骨为对，二穴均为足太阳膀胱经腧穴，但天柱位于本经之首，有宣表散邪、祛风散寒、舒筋活络之功；束骨则居于本经之末，有疏通经络、解表散邪之效。二穴相合，一上一下，上下呼应，宣通足太阳膀胱之气，调和营卫，解表散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139</TotalTime>
  <Words>2643</Words>
  <Application>Microsoft Office PowerPoint</Application>
  <PresentationFormat>全屏显示(16:9)</PresentationFormat>
  <Paragraphs>84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夏至</vt:lpstr>
      <vt:lpstr>吕景山对穴内涵及临床应用</vt:lpstr>
      <vt:lpstr>目录</vt:lpstr>
      <vt:lpstr>对穴的内涵</vt:lpstr>
      <vt:lpstr>对穴的内涵</vt:lpstr>
      <vt:lpstr>对穴的历史渊源</vt:lpstr>
      <vt:lpstr>对穴的组成原则</vt:lpstr>
      <vt:lpstr>相辅相成</vt:lpstr>
      <vt:lpstr>相辅相成</vt:lpstr>
      <vt:lpstr>幻灯片 9</vt:lpstr>
      <vt:lpstr>幻灯片 10</vt:lpstr>
      <vt:lpstr>相反相成</vt:lpstr>
      <vt:lpstr>幻灯片 12</vt:lpstr>
      <vt:lpstr>相反相成</vt:lpstr>
      <vt:lpstr>幻灯片 14</vt:lpstr>
      <vt:lpstr>对穴的临床应用</vt:lpstr>
      <vt:lpstr>气  厥</vt:lpstr>
      <vt:lpstr>幻灯片 17</vt:lpstr>
      <vt:lpstr>腰  痛</vt:lpstr>
      <vt:lpstr>幻灯片 19</vt:lpstr>
      <vt:lpstr>痿  证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Administrator</cp:lastModifiedBy>
  <cp:revision>32</cp:revision>
  <dcterms:created xsi:type="dcterms:W3CDTF">2015-12-06T12:23:30Z</dcterms:created>
  <dcterms:modified xsi:type="dcterms:W3CDTF">2015-12-06T15:59:28Z</dcterms:modified>
</cp:coreProperties>
</file>